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6"/>
  </p:notesMasterIdLst>
  <p:handoutMasterIdLst>
    <p:handoutMasterId r:id="rId27"/>
  </p:handoutMasterIdLst>
  <p:sldIdLst>
    <p:sldId id="256" r:id="rId2"/>
    <p:sldId id="292" r:id="rId3"/>
    <p:sldId id="258" r:id="rId4"/>
    <p:sldId id="285" r:id="rId5"/>
    <p:sldId id="294" r:id="rId6"/>
    <p:sldId id="295" r:id="rId7"/>
    <p:sldId id="296" r:id="rId8"/>
    <p:sldId id="297" r:id="rId9"/>
    <p:sldId id="300" r:id="rId10"/>
    <p:sldId id="301" r:id="rId11"/>
    <p:sldId id="302" r:id="rId12"/>
    <p:sldId id="263" r:id="rId13"/>
    <p:sldId id="264" r:id="rId14"/>
    <p:sldId id="290" r:id="rId15"/>
    <p:sldId id="281" r:id="rId16"/>
    <p:sldId id="298" r:id="rId17"/>
    <p:sldId id="303" r:id="rId18"/>
    <p:sldId id="266" r:id="rId19"/>
    <p:sldId id="299" r:id="rId20"/>
    <p:sldId id="304" r:id="rId21"/>
    <p:sldId id="305" r:id="rId22"/>
    <p:sldId id="306" r:id="rId23"/>
    <p:sldId id="307" r:id="rId24"/>
    <p:sldId id="308"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100" d="100"/>
          <a:sy n="100" d="100"/>
        </p:scale>
        <p:origin x="-245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chart>
    <c:title>
      <c:tx>
        <c:rich>
          <a:bodyPr/>
          <a:lstStyle/>
          <a:p>
            <a:pPr>
              <a:defRPr/>
            </a:pPr>
            <a:r>
              <a:rPr lang="ru-RU" sz="1600" dirty="0">
                <a:solidFill>
                  <a:srgbClr val="0070C0"/>
                </a:solidFill>
              </a:rPr>
              <a:t>ЗЕМЕЛЬНЫЕ РЕСУРСЫ ПОСЕЛЕНИЯ</a:t>
            </a:r>
          </a:p>
        </c:rich>
      </c:tx>
      <c:layout>
        <c:manualLayout>
          <c:xMode val="edge"/>
          <c:yMode val="edge"/>
          <c:x val="0.20372414811209152"/>
          <c:y val="4.3715846994535519E-2"/>
        </c:manualLayout>
      </c:layout>
      <c:overlay val="1"/>
    </c:title>
    <c:plotArea>
      <c:layout>
        <c:manualLayout>
          <c:layoutTarget val="inner"/>
          <c:xMode val="edge"/>
          <c:yMode val="edge"/>
          <c:x val="0.46652635610819748"/>
          <c:y val="1.0266339658362366E-2"/>
          <c:w val="0.52964296615190642"/>
          <c:h val="0.72285642717896781"/>
        </c:manualLayout>
      </c:layout>
      <c:pieChart>
        <c:varyColors val="1"/>
        <c:dLbls>
          <c:showLegendKey val="1"/>
          <c:showVal val="1"/>
          <c:showCatName val="1"/>
          <c:showSerName val="1"/>
          <c:showPercent val="1"/>
          <c:showBubbleSize val="1"/>
        </c:dLbls>
        <c:firstSliceAng val="0"/>
      </c:pieChart>
    </c:plotArea>
    <c:plotVisOnly val="1"/>
    <c:dispBlanksAs val="zero"/>
    <c:showDLblsOverMax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roundedCorners val="1"/>
  <c:chart>
    <c:title>
      <c:tx>
        <c:rich>
          <a:bodyPr/>
          <a:lstStyle/>
          <a:p>
            <a:pPr>
              <a:defRPr/>
            </a:pPr>
            <a:r>
              <a:rPr lang="ru-RU" sz="1600">
                <a:solidFill>
                  <a:srgbClr val="0070C0"/>
                </a:solidFill>
              </a:rPr>
              <a:t>ЗЕМЕЛЬНЫЕ РЕСУРСЫ ПОСЕЛЕНИЯ</a:t>
            </a:r>
          </a:p>
        </c:rich>
      </c:tx>
      <c:layout>
        <c:manualLayout>
          <c:xMode val="edge"/>
          <c:yMode val="edge"/>
          <c:x val="7.652617656388086E-2"/>
          <c:y val="0"/>
        </c:manualLayout>
      </c:layout>
      <c:overlay val="1"/>
    </c:title>
    <c:plotArea>
      <c:layout>
        <c:manualLayout>
          <c:layoutTarget val="inner"/>
          <c:xMode val="edge"/>
          <c:yMode val="edge"/>
          <c:x val="0.24024545703005806"/>
          <c:y val="0.22155933827773638"/>
          <c:w val="0.52964296615190642"/>
          <c:h val="0.72285642717896781"/>
        </c:manualLayout>
      </c:layout>
      <c:pieChart>
        <c:varyColors val="1"/>
        <c:ser>
          <c:idx val="0"/>
          <c:order val="0"/>
          <c:explosion val="25"/>
          <c:dPt>
            <c:idx val="0"/>
            <c:explosion val="57"/>
            <c:spPr>
              <a:solidFill>
                <a:srgbClr val="92D050"/>
              </a:solidFill>
              <a:effectLst>
                <a:innerShdw blurRad="114300">
                  <a:prstClr val="black"/>
                </a:innerShdw>
              </a:effectLst>
            </c:spPr>
            <c:extLst xmlns:c16r2="http://schemas.microsoft.com/office/drawing/2015/06/chart">
              <c:ext xmlns:c16="http://schemas.microsoft.com/office/drawing/2014/chart" uri="{C3380CC4-5D6E-409C-BE32-E72D297353CC}">
                <c16:uniqueId val="{00000001-EC4C-4033-8B46-B6728CD7AF48}"/>
              </c:ext>
            </c:extLst>
          </c:dPt>
          <c:dPt>
            <c:idx val="1"/>
            <c:explosion val="0"/>
            <c:spPr>
              <a:solidFill>
                <a:srgbClr val="FF0000"/>
              </a:solidFill>
            </c:spPr>
            <c:extLst xmlns:c16r2="http://schemas.microsoft.com/office/drawing/2015/06/chart">
              <c:ext xmlns:c16="http://schemas.microsoft.com/office/drawing/2014/chart" uri="{C3380CC4-5D6E-409C-BE32-E72D297353CC}">
                <c16:uniqueId val="{00000003-EC4C-4033-8B46-B6728CD7AF48}"/>
              </c:ext>
            </c:extLst>
          </c:dPt>
          <c:dLbls>
            <c:dLbl>
              <c:idx val="0"/>
              <c:layout>
                <c:manualLayout>
                  <c:x val="0.2549780656693319"/>
                  <c:y val="-0.24948105553195937"/>
                </c:manualLayout>
              </c:layout>
              <c:tx>
                <c:rich>
                  <a:bodyPr/>
                  <a:lstStyle/>
                  <a:p>
                    <a:r>
                      <a:rPr lang="ru-RU"/>
                      <a:t>97,85 % - прочие земли</a:t>
                    </a:r>
                  </a:p>
                </c:rich>
              </c:tx>
              <c:dLblPos val="bestFit"/>
              <c:showLegendKey val="1"/>
              <c:showVal val="1"/>
              <c:showCatName val="1"/>
              <c:showSerName val="1"/>
              <c:showPercent val="1"/>
              <c:showBubbleSize val="1"/>
            </c:dLbl>
            <c:dLbl>
              <c:idx val="1"/>
              <c:layout>
                <c:manualLayout>
                  <c:x val="-0.31669143713255782"/>
                  <c:y val="0.34190109016455977"/>
                </c:manualLayout>
              </c:layout>
              <c:tx>
                <c:rich>
                  <a:bodyPr/>
                  <a:lstStyle/>
                  <a:p>
                    <a:r>
                      <a:rPr lang="ru-RU"/>
                      <a:t>2,15 %  -</a:t>
                    </a:r>
                    <a:r>
                      <a:rPr lang="ru-RU" baseline="0"/>
                      <a:t> земли населенных пунктов</a:t>
                    </a:r>
                    <a:endParaRPr lang="ru-RU"/>
                  </a:p>
                </c:rich>
              </c:tx>
              <c:dLblPos val="bestFit"/>
              <c:showLegendKey val="1"/>
              <c:showVal val="1"/>
              <c:showCatName val="1"/>
              <c:showSerName val="1"/>
              <c:showPercent val="1"/>
              <c:showBubbleSiz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4C-4033-8B46-B6728CD7AF48}"/>
                </c:ext>
              </c:extLst>
            </c:dLbl>
            <c:spPr>
              <a:noFill/>
              <a:ln>
                <a:noFill/>
              </a:ln>
              <a:effectLst/>
            </c:spPr>
            <c:dLblPos val="outEnd"/>
            <c:showLegendKey val="1"/>
            <c:showVal val="1"/>
            <c:showCatName val="1"/>
            <c:showSerName val="1"/>
            <c:showPercent val="1"/>
            <c:showBubbleSize val="1"/>
            <c:showLeaderLines val="1"/>
            <c:extLst xmlns:c16r2="http://schemas.microsoft.com/office/drawing/2015/06/chart">
              <c:ext xmlns:c15="http://schemas.microsoft.com/office/drawing/2012/chart" uri="{CE6537A1-D6FC-4f65-9D91-7224C49458BB}"/>
            </c:extLst>
          </c:dLbls>
          <c:val>
            <c:numRef>
              <c:f>Лист1!$A$2:$A$3</c:f>
              <c:numCache>
                <c:formatCode>General</c:formatCode>
                <c:ptCount val="2"/>
                <c:pt idx="0">
                  <c:v>97.85</c:v>
                </c:pt>
                <c:pt idx="1">
                  <c:v>2.15</c:v>
                </c:pt>
              </c:numCache>
            </c:numRef>
          </c:val>
          <c:extLst xmlns:c16r2="http://schemas.microsoft.com/office/drawing/2015/06/chart">
            <c:ext xmlns:c16="http://schemas.microsoft.com/office/drawing/2014/chart" uri="{C3380CC4-5D6E-409C-BE32-E72D297353CC}">
              <c16:uniqueId val="{00000004-EC4C-4033-8B46-B6728CD7AF48}"/>
            </c:ext>
          </c:extLst>
        </c:ser>
        <c:dLbls>
          <c:showLegendKey val="1"/>
          <c:showVal val="1"/>
          <c:showCatName val="1"/>
          <c:showSerName val="1"/>
          <c:showPercent val="1"/>
          <c:showBubbleSize val="1"/>
        </c:dLbls>
        <c:firstSliceAng val="0"/>
      </c:pieChart>
    </c:plotArea>
    <c:plotVisOnly val="1"/>
    <c:dispBlanksAs val="zero"/>
    <c:showDLblsOverMax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manualLayout>
          <c:layoutTarget val="inner"/>
          <c:xMode val="edge"/>
          <c:yMode val="edge"/>
          <c:x val="0.14616684004807545"/>
          <c:y val="4.1650286720278935E-2"/>
          <c:w val="0.35317750889631794"/>
          <c:h val="0.88615474349003964"/>
        </c:manualLayout>
      </c:layout>
      <c:bar3DChart>
        <c:barDir val="col"/>
        <c:grouping val="standard"/>
        <c:ser>
          <c:idx val="0"/>
          <c:order val="0"/>
          <c:tx>
            <c:strRef>
              <c:f>Лист1!$B$1</c:f>
              <c:strCache>
                <c:ptCount val="1"/>
                <c:pt idx="0">
                  <c:v>дефицит/профицит</c:v>
                </c:pt>
              </c:strCache>
            </c:strRef>
          </c:tx>
          <c:dLbls>
            <c:dLbl>
              <c:idx val="0"/>
              <c:layout>
                <c:manualLayout>
                  <c:x val="3.2067144054701034E-2"/>
                  <c:y val="2.7138010306547141E-3"/>
                </c:manualLayout>
              </c:layout>
              <c:tx>
                <c:rich>
                  <a:bodyPr/>
                  <a:lstStyle/>
                  <a:p>
                    <a:r>
                      <a:rPr lang="ru-RU" sz="1200" b="1" dirty="0" smtClean="0"/>
                      <a:t>0</a:t>
                    </a:r>
                    <a:endParaRPr lang="en-US" sz="1200" b="1" dirty="0"/>
                  </a:p>
                </c:rich>
              </c:tx>
              <c:showVal val="1"/>
            </c:dLbl>
            <c:dLbl>
              <c:idx val="1"/>
              <c:layout>
                <c:manualLayout>
                  <c:x val="5.3445240091168312E-3"/>
                  <c:y val="-9.9489220707900168E-17"/>
                </c:manualLayout>
              </c:layout>
              <c:spPr/>
              <c:txPr>
                <a:bodyPr/>
                <a:lstStyle/>
                <a:p>
                  <a:pPr>
                    <a:defRPr sz="1200" b="1"/>
                  </a:pPr>
                  <a:endParaRPr lang="ru-RU"/>
                </a:p>
              </c:txPr>
              <c:showVal val="1"/>
            </c:dLbl>
            <c:dLbl>
              <c:idx val="2"/>
              <c:layout/>
              <c:tx>
                <c:rich>
                  <a:bodyPr/>
                  <a:lstStyle/>
                  <a:p>
                    <a:pPr>
                      <a:defRPr b="1"/>
                    </a:pPr>
                    <a:r>
                      <a:rPr lang="ru-RU" sz="1200" b="1" dirty="0" smtClean="0"/>
                      <a:t>0</a:t>
                    </a:r>
                    <a:endParaRPr lang="en-US" sz="1200" b="1" dirty="0"/>
                  </a:p>
                </c:rich>
              </c:tx>
              <c:spPr/>
              <c:showVal val="1"/>
            </c:dLbl>
            <c:showVal val="1"/>
          </c:dLbls>
          <c:cat>
            <c:numRef>
              <c:f>Лист1!$A$2:$A$4</c:f>
              <c:numCache>
                <c:formatCode>General</c:formatCode>
                <c:ptCount val="3"/>
                <c:pt idx="0">
                  <c:v>2023</c:v>
                </c:pt>
                <c:pt idx="1">
                  <c:v>2024</c:v>
                </c:pt>
                <c:pt idx="2">
                  <c:v>2025</c:v>
                </c:pt>
              </c:numCache>
            </c:numRef>
          </c:cat>
          <c:val>
            <c:numRef>
              <c:f>Лист1!$B$2:$B$4</c:f>
              <c:numCache>
                <c:formatCode>General</c:formatCode>
                <c:ptCount val="3"/>
                <c:pt idx="0">
                  <c:v>0</c:v>
                </c:pt>
                <c:pt idx="1">
                  <c:v>0</c:v>
                </c:pt>
                <c:pt idx="2">
                  <c:v>0</c:v>
                </c:pt>
              </c:numCache>
            </c:numRef>
          </c:val>
        </c:ser>
        <c:ser>
          <c:idx val="1"/>
          <c:order val="1"/>
          <c:tx>
            <c:strRef>
              <c:f>Лист1!$C$1</c:f>
              <c:strCache>
                <c:ptCount val="1"/>
                <c:pt idx="0">
                  <c:v>расходы</c:v>
                </c:pt>
              </c:strCache>
            </c:strRef>
          </c:tx>
          <c:dLbls>
            <c:dLbl>
              <c:idx val="0"/>
              <c:layout>
                <c:manualLayout>
                  <c:x val="-2.7083497375328142E-2"/>
                  <c:y val="0.19375000000000017"/>
                </c:manualLayout>
              </c:layout>
              <c:showVal val="1"/>
            </c:dLbl>
            <c:dLbl>
              <c:idx val="1"/>
              <c:layout>
                <c:manualLayout>
                  <c:x val="4.5833333333333448E-2"/>
                  <c:y val="-5.3124999999999992E-2"/>
                </c:manualLayout>
              </c:layout>
              <c:showVal val="1"/>
            </c:dLbl>
            <c:dLbl>
              <c:idx val="2"/>
              <c:layout>
                <c:manualLayout>
                  <c:x val="6.4583333333333492E-2"/>
                  <c:y val="0.19375000000000017"/>
                </c:manualLayout>
              </c:layout>
              <c:showVal val="1"/>
            </c:dLbl>
            <c:txPr>
              <a:bodyPr/>
              <a:lstStyle/>
              <a:p>
                <a:pPr>
                  <a:defRPr sz="1600"/>
                </a:pPr>
                <a:endParaRPr lang="ru-RU"/>
              </a:p>
            </c:txPr>
            <c:showVal val="1"/>
          </c:dLbls>
          <c:cat>
            <c:numRef>
              <c:f>Лист1!$A$2:$A$4</c:f>
              <c:numCache>
                <c:formatCode>General</c:formatCode>
                <c:ptCount val="3"/>
                <c:pt idx="0">
                  <c:v>2023</c:v>
                </c:pt>
                <c:pt idx="1">
                  <c:v>2024</c:v>
                </c:pt>
                <c:pt idx="2">
                  <c:v>2025</c:v>
                </c:pt>
              </c:numCache>
            </c:numRef>
          </c:cat>
          <c:val>
            <c:numRef>
              <c:f>Лист1!$C$2:$C$4</c:f>
              <c:numCache>
                <c:formatCode>General</c:formatCode>
                <c:ptCount val="3"/>
                <c:pt idx="0">
                  <c:v>138738.6</c:v>
                </c:pt>
                <c:pt idx="1">
                  <c:v>147068.1</c:v>
                </c:pt>
                <c:pt idx="2">
                  <c:v>146735.4</c:v>
                </c:pt>
              </c:numCache>
            </c:numRef>
          </c:val>
        </c:ser>
        <c:ser>
          <c:idx val="2"/>
          <c:order val="2"/>
          <c:tx>
            <c:strRef>
              <c:f>Лист1!$D$1</c:f>
              <c:strCache>
                <c:ptCount val="1"/>
                <c:pt idx="0">
                  <c:v>доходы</c:v>
                </c:pt>
              </c:strCache>
            </c:strRef>
          </c:tx>
          <c:dLbls>
            <c:dLbl>
              <c:idx val="0"/>
              <c:layout>
                <c:manualLayout>
                  <c:x val="-6.4583333333333492E-2"/>
                  <c:y val="-9.3750000000000291E-3"/>
                </c:manualLayout>
              </c:layout>
              <c:showVal val="1"/>
            </c:dLbl>
            <c:dLbl>
              <c:idx val="1"/>
              <c:layout>
                <c:manualLayout>
                  <c:x val="-8.3333333333333523E-3"/>
                  <c:y val="0.3093750000000004"/>
                </c:manualLayout>
              </c:layout>
              <c:showVal val="1"/>
            </c:dLbl>
            <c:dLbl>
              <c:idx val="2"/>
              <c:layout>
                <c:manualLayout>
                  <c:x val="9.7916666666666763E-2"/>
                  <c:y val="-6.2500000000000064E-3"/>
                </c:manualLayout>
              </c:layout>
              <c:showVal val="1"/>
            </c:dLbl>
            <c:showVal val="1"/>
          </c:dLbls>
          <c:cat>
            <c:numRef>
              <c:f>Лист1!$A$2:$A$4</c:f>
              <c:numCache>
                <c:formatCode>General</c:formatCode>
                <c:ptCount val="3"/>
                <c:pt idx="0">
                  <c:v>2023</c:v>
                </c:pt>
                <c:pt idx="1">
                  <c:v>2024</c:v>
                </c:pt>
                <c:pt idx="2">
                  <c:v>2025</c:v>
                </c:pt>
              </c:numCache>
            </c:numRef>
          </c:cat>
          <c:val>
            <c:numRef>
              <c:f>Лист1!$D$2:$D$4</c:f>
              <c:numCache>
                <c:formatCode>General</c:formatCode>
                <c:ptCount val="3"/>
                <c:pt idx="0">
                  <c:v>138738.6</c:v>
                </c:pt>
                <c:pt idx="1">
                  <c:v>147068.1</c:v>
                </c:pt>
                <c:pt idx="2">
                  <c:v>146735.4</c:v>
                </c:pt>
              </c:numCache>
            </c:numRef>
          </c:val>
        </c:ser>
        <c:shape val="box"/>
        <c:axId val="166022144"/>
        <c:axId val="166052608"/>
        <c:axId val="164939072"/>
      </c:bar3DChart>
      <c:catAx>
        <c:axId val="166022144"/>
        <c:scaling>
          <c:orientation val="minMax"/>
        </c:scaling>
        <c:axPos val="b"/>
        <c:numFmt formatCode="General" sourceLinked="1"/>
        <c:tickLblPos val="nextTo"/>
        <c:crossAx val="166052608"/>
        <c:crosses val="autoZero"/>
        <c:auto val="1"/>
        <c:lblAlgn val="ctr"/>
        <c:lblOffset val="100"/>
      </c:catAx>
      <c:valAx>
        <c:axId val="166052608"/>
        <c:scaling>
          <c:orientation val="minMax"/>
        </c:scaling>
        <c:axPos val="l"/>
        <c:majorGridlines/>
        <c:numFmt formatCode="General" sourceLinked="1"/>
        <c:tickLblPos val="nextTo"/>
        <c:crossAx val="166022144"/>
        <c:crosses val="autoZero"/>
        <c:crossBetween val="between"/>
      </c:valAx>
      <c:serAx>
        <c:axId val="164939072"/>
        <c:scaling>
          <c:orientation val="minMax"/>
        </c:scaling>
        <c:axPos val="b"/>
        <c:tickLblPos val="nextTo"/>
        <c:crossAx val="166052608"/>
        <c:crosses val="autoZero"/>
      </c:serAx>
    </c:plotArea>
    <c:legend>
      <c:legendPos val="r"/>
      <c:layout>
        <c:manualLayout>
          <c:xMode val="edge"/>
          <c:yMode val="edge"/>
          <c:x val="0.75776230314960635"/>
          <c:y val="0.32230191929133889"/>
          <c:w val="0.24223769685039406"/>
          <c:h val="0.31164591535433112"/>
        </c:manualLayout>
      </c:layout>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86"/>
          <c:y val="3.9441259180315498E-2"/>
        </c:manualLayout>
      </c:layout>
    </c:title>
    <c:view3D>
      <c:rotX val="30"/>
      <c:perspective val="30"/>
    </c:view3D>
    <c:plotArea>
      <c:layout>
        <c:manualLayout>
          <c:layoutTarget val="inner"/>
          <c:xMode val="edge"/>
          <c:yMode val="edge"/>
          <c:x val="2.7847782994872006E-2"/>
          <c:y val="0.10633341646844049"/>
          <c:w val="0.57829393225314363"/>
          <c:h val="0.79631850524874137"/>
        </c:manualLayout>
      </c:layout>
      <c:pie3DChart>
        <c:varyColors val="1"/>
        <c:ser>
          <c:idx val="0"/>
          <c:order val="0"/>
          <c:tx>
            <c:strRef>
              <c:f>Лист1!$B$1</c:f>
              <c:strCache>
                <c:ptCount val="1"/>
                <c:pt idx="0">
                  <c:v>Структура доходов бюджета</c:v>
                </c:pt>
              </c:strCache>
            </c:strRef>
          </c:tx>
          <c:dLbls>
            <c:showVal val="1"/>
            <c:showLeaderLines val="1"/>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40.9</c:v>
                </c:pt>
                <c:pt idx="1">
                  <c:v>32.4</c:v>
                </c:pt>
                <c:pt idx="2">
                  <c:v>26.7</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layout/>
      <c:txPr>
        <a:bodyPr/>
        <a:lstStyle/>
        <a:p>
          <a:pPr>
            <a:defRPr sz="900"/>
          </a:pPr>
          <a:endParaRPr lang="ru-RU"/>
        </a:p>
      </c:txPr>
    </c:title>
    <c:view3D>
      <c:rotX val="30"/>
      <c:perspective val="30"/>
    </c:view3D>
    <c:plotArea>
      <c:layout>
        <c:manualLayout>
          <c:layoutTarget val="inner"/>
          <c:xMode val="edge"/>
          <c:yMode val="edge"/>
          <c:x val="0"/>
          <c:y val="1.1845358683920152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1"/>
              <c:layout>
                <c:manualLayout>
                  <c:x val="-1.6921577819649453E-2"/>
                  <c:y val="4.247113532364237E-2"/>
                </c:manualLayout>
              </c:layout>
              <c:showVal val="1"/>
            </c:dLbl>
            <c:showVal val="1"/>
            <c:showLeaderLines val="1"/>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Акзызы</c:v>
                </c:pt>
              </c:strCache>
            </c:strRef>
          </c:cat>
          <c:val>
            <c:numRef>
              <c:f>Лист1!$B$2:$B$6</c:f>
              <c:numCache>
                <c:formatCode>General</c:formatCode>
                <c:ptCount val="5"/>
                <c:pt idx="0">
                  <c:v>37.800000000000011</c:v>
                </c:pt>
                <c:pt idx="1">
                  <c:v>7.4</c:v>
                </c:pt>
                <c:pt idx="2">
                  <c:v>47.1</c:v>
                </c:pt>
                <c:pt idx="3">
                  <c:v>0.1</c:v>
                </c:pt>
                <c:pt idx="4">
                  <c:v>7.7</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ayout>
        <c:manualLayout>
          <c:xMode val="edge"/>
          <c:yMode val="edge"/>
          <c:x val="0"/>
          <c:y val="0.57199608886983921"/>
          <c:w val="0.97014040716658789"/>
          <c:h val="0.36650768220331831"/>
        </c:manualLayout>
      </c:layout>
      <c:txPr>
        <a:bodyPr/>
        <a:lstStyle/>
        <a:p>
          <a:pPr>
            <a:defRPr sz="800"/>
          </a:pPr>
          <a:endParaRPr lang="ru-RU"/>
        </a:p>
      </c:txPr>
    </c:legend>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10554185627497632"/>
          <c:y val="0.11233431373503833"/>
          <c:w val="0.88888888888888884"/>
          <c:h val="0.52716910386201576"/>
        </c:manualLayout>
      </c:layout>
      <c:pie3DChart>
        <c:varyColors val="1"/>
        <c:ser>
          <c:idx val="0"/>
          <c:order val="0"/>
          <c:tx>
            <c:strRef>
              <c:f>Лист1!$B$1</c:f>
              <c:strCache>
                <c:ptCount val="1"/>
                <c:pt idx="0">
                  <c:v>Структура налоговых доходов</c:v>
                </c:pt>
              </c:strCache>
            </c:strRef>
          </c:tx>
          <c:explosion val="10"/>
          <c:dLbls>
            <c:showVal val="1"/>
            <c:showLeaderLines val="1"/>
          </c:dLbls>
          <c:cat>
            <c:strRef>
              <c:f>Лист1!$A$2:$A$6</c:f>
              <c:strCache>
                <c:ptCount val="5"/>
                <c:pt idx="0">
                  <c:v>Доходы от использования имущества, находящегося в государственной и муниципальной собственности
</c:v>
                </c:pt>
                <c:pt idx="1">
                  <c:v>Доходы от оказания платных услуг (работ) и компенсации затрат государства
</c:v>
                </c:pt>
                <c:pt idx="2">
                  <c:v>Доходы от продажи материальных и нематериальных активов
</c:v>
                </c:pt>
                <c:pt idx="3">
                  <c:v>Штрафы, санкции, возмещение ущерба
</c:v>
                </c:pt>
                <c:pt idx="4">
                  <c:v>Прочие неналоговые доходы
</c:v>
                </c:pt>
              </c:strCache>
            </c:strRef>
          </c:cat>
          <c:val>
            <c:numRef>
              <c:f>Лист1!$B$2:$B$6</c:f>
              <c:numCache>
                <c:formatCode>General</c:formatCode>
                <c:ptCount val="5"/>
                <c:pt idx="0">
                  <c:v>43.3</c:v>
                </c:pt>
                <c:pt idx="1">
                  <c:v>9.9</c:v>
                </c:pt>
                <c:pt idx="2">
                  <c:v>46.6</c:v>
                </c:pt>
                <c:pt idx="3">
                  <c:v>0.05</c:v>
                </c:pt>
                <c:pt idx="4">
                  <c:v>0.05</c:v>
                </c:pt>
              </c:numCache>
            </c:numRef>
          </c:val>
          <c:extLst xmlns:c16r2="http://schemas.microsoft.com/office/drawing/2015/06/chart">
            <c:ext xmlns:c16="http://schemas.microsoft.com/office/drawing/2014/chart" uri="{C3380CC4-5D6E-409C-BE32-E72D297353CC}">
              <c16:uniqueId val="{00000003-E32F-466A-9112-1717663C6E24}"/>
            </c:ext>
          </c:extLst>
        </c:ser>
      </c:pie3DChart>
    </c:plotArea>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725"/>
        </c:manualLayout>
      </c:layout>
      <c:pie3DChart>
        <c:varyColors val="1"/>
        <c:ser>
          <c:idx val="0"/>
          <c:order val="0"/>
          <c:tx>
            <c:strRef>
              <c:f>Лист1!$B$1</c:f>
              <c:strCache>
                <c:ptCount val="1"/>
                <c:pt idx="0">
                  <c:v>Структура налоговых доходов</c:v>
                </c:pt>
              </c:strCache>
            </c:strRef>
          </c:tx>
          <c:dPt>
            <c:idx val="2"/>
            <c:explosion val="11"/>
            <c:extLst xmlns:c16r2="http://schemas.microsoft.com/office/drawing/2015/06/chart">
              <c:ext xmlns:c16="http://schemas.microsoft.com/office/drawing/2014/chart" uri="{C3380CC4-5D6E-409C-BE32-E72D297353CC}">
                <c16:uniqueId val="{00000000-0703-49E8-8401-88389D3DA0FC}"/>
              </c:ext>
            </c:extLst>
          </c:dPt>
          <c:dLbls>
            <c:showVal val="1"/>
            <c:showLeaderLines val="1"/>
          </c:dLbls>
          <c:cat>
            <c:strRef>
              <c:f>Лист1!$A$2:$A$6</c:f>
              <c:strCache>
                <c:ptCount val="5"/>
                <c:pt idx="0">
                  <c:v>Дотации на выравнивание бюджетной обеспеченности
</c:v>
                </c:pt>
                <c:pt idx="1">
                  <c:v>Субсидии</c:v>
                </c:pt>
                <c:pt idx="2">
                  <c:v>Субвенции бюджетам субъектов Российской Федерации и муниципальных образований</c:v>
                </c:pt>
                <c:pt idx="3">
                  <c:v>Иные межбюджетные трансферты</c:v>
                </c:pt>
                <c:pt idx="4">
                  <c:v>Прочие безвозмездные поступления</c:v>
                </c:pt>
              </c:strCache>
            </c:strRef>
          </c:cat>
          <c:val>
            <c:numRef>
              <c:f>Лист1!$B$2:$B$6</c:f>
              <c:numCache>
                <c:formatCode>General</c:formatCode>
                <c:ptCount val="5"/>
                <c:pt idx="0">
                  <c:v>57.6</c:v>
                </c:pt>
                <c:pt idx="1">
                  <c:v>34.1</c:v>
                </c:pt>
                <c:pt idx="2">
                  <c:v>1.6</c:v>
                </c:pt>
                <c:pt idx="3">
                  <c:v>6.6</c:v>
                </c:pt>
                <c:pt idx="4">
                  <c:v>0.1</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ru-RU"/>
  <c:style val="34"/>
  <c:chart>
    <c:autoTitleDeleted val="1"/>
    <c:view3D>
      <c:perspective val="30"/>
    </c:view3D>
    <c:plotArea>
      <c:layout/>
      <c:bar3DChart>
        <c:barDir val="col"/>
        <c:grouping val="standard"/>
        <c:ser>
          <c:idx val="0"/>
          <c:order val="0"/>
          <c:tx>
            <c:strRef>
              <c:f>'Структура расходов по отраслям'!$B$4</c:f>
              <c:strCache>
                <c:ptCount val="1"/>
                <c:pt idx="0">
                  <c:v>2023</c:v>
                </c:pt>
              </c:strCache>
            </c:strRef>
          </c:tx>
          <c:dLbls>
            <c:dLbl>
              <c:idx val="0"/>
              <c:layout/>
              <c:tx>
                <c:rich>
                  <a:bodyPr/>
                  <a:lstStyle/>
                  <a:p>
                    <a:r>
                      <a:rPr lang="ru-RU" dirty="0" smtClean="0"/>
                      <a:t>19,6</a:t>
                    </a:r>
                  </a:p>
                  <a:p>
                    <a:r>
                      <a:rPr lang="en-US" dirty="0" smtClean="0"/>
                      <a:t>%</a:t>
                    </a:r>
                    <a:endParaRPr lang="en-US" dirty="0"/>
                  </a:p>
                </c:rich>
              </c:tx>
              <c:showVal val="1"/>
            </c:dLbl>
            <c:dLbl>
              <c:idx val="1"/>
              <c:layout/>
              <c:tx>
                <c:rich>
                  <a:bodyPr/>
                  <a:lstStyle/>
                  <a:p>
                    <a:r>
                      <a:rPr lang="en-US" dirty="0" smtClean="0"/>
                      <a:t>0,</a:t>
                    </a:r>
                    <a:r>
                      <a:rPr lang="ru-RU" dirty="0" smtClean="0"/>
                      <a:t>4</a:t>
                    </a:r>
                    <a:r>
                      <a:rPr lang="en-US" dirty="0" smtClean="0"/>
                      <a:t>%</a:t>
                    </a:r>
                    <a:endParaRPr lang="en-US" dirty="0"/>
                  </a:p>
                </c:rich>
              </c:tx>
              <c:showVal val="1"/>
            </c:dLbl>
            <c:dLbl>
              <c:idx val="2"/>
              <c:layout/>
              <c:tx>
                <c:rich>
                  <a:bodyPr/>
                  <a:lstStyle/>
                  <a:p>
                    <a:r>
                      <a:rPr lang="en-US" dirty="0" smtClean="0"/>
                      <a:t> </a:t>
                    </a:r>
                    <a:r>
                      <a:rPr lang="ru-RU" dirty="0" smtClean="0"/>
                      <a:t>0,9</a:t>
                    </a:r>
                  </a:p>
                  <a:p>
                    <a:r>
                      <a:rPr lang="en-US" dirty="0" smtClean="0"/>
                      <a:t>%</a:t>
                    </a:r>
                    <a:endParaRPr lang="en-US" dirty="0"/>
                  </a:p>
                </c:rich>
              </c:tx>
              <c:showVal val="1"/>
            </c:dLbl>
            <c:dLbl>
              <c:idx val="3"/>
              <c:layout/>
              <c:tx>
                <c:rich>
                  <a:bodyPr/>
                  <a:lstStyle/>
                  <a:p>
                    <a:r>
                      <a:rPr lang="en-US" dirty="0" smtClean="0"/>
                      <a:t>1</a:t>
                    </a:r>
                    <a:r>
                      <a:rPr lang="ru-RU" dirty="0" smtClean="0"/>
                      <a:t>3,4</a:t>
                    </a:r>
                    <a:r>
                      <a:rPr lang="en-US" dirty="0" smtClean="0"/>
                      <a:t>%</a:t>
                    </a:r>
                    <a:endParaRPr lang="en-US" dirty="0"/>
                  </a:p>
                </c:rich>
              </c:tx>
              <c:showVal val="1"/>
            </c:dLbl>
            <c:dLbl>
              <c:idx val="4"/>
              <c:layout/>
              <c:tx>
                <c:rich>
                  <a:bodyPr/>
                  <a:lstStyle/>
                  <a:p>
                    <a:r>
                      <a:rPr lang="ru-RU" dirty="0" smtClean="0"/>
                      <a:t>30,7</a:t>
                    </a:r>
                  </a:p>
                  <a:p>
                    <a:r>
                      <a:rPr lang="en-US" dirty="0" smtClean="0"/>
                      <a:t>%</a:t>
                    </a:r>
                    <a:endParaRPr lang="en-US" dirty="0"/>
                  </a:p>
                </c:rich>
              </c:tx>
              <c:showVal val="1"/>
            </c:dLbl>
            <c:dLbl>
              <c:idx val="5"/>
              <c:layout/>
              <c:tx>
                <c:rich>
                  <a:bodyPr/>
                  <a:lstStyle/>
                  <a:p>
                    <a:r>
                      <a:rPr lang="en-US" smtClean="0"/>
                      <a:t>0,1%</a:t>
                    </a:r>
                    <a:endParaRPr lang="en-US"/>
                  </a:p>
                </c:rich>
              </c:tx>
              <c:showVal val="1"/>
            </c:dLbl>
            <c:dLbl>
              <c:idx val="6"/>
              <c:layout>
                <c:manualLayout>
                  <c:x val="4.8766714119282129E-3"/>
                  <c:y val="1.9816900422220909E-2"/>
                </c:manualLayout>
              </c:layout>
              <c:tx>
                <c:rich>
                  <a:bodyPr/>
                  <a:lstStyle/>
                  <a:p>
                    <a:r>
                      <a:rPr lang="ru-RU" dirty="0" smtClean="0"/>
                      <a:t>32,1</a:t>
                    </a:r>
                  </a:p>
                  <a:p>
                    <a:r>
                      <a:rPr lang="en-US" dirty="0" smtClean="0"/>
                      <a:t>%</a:t>
                    </a:r>
                    <a:endParaRPr lang="en-US" dirty="0"/>
                  </a:p>
                </c:rich>
              </c:tx>
              <c:showVal val="1"/>
            </c:dLbl>
            <c:dLbl>
              <c:idx val="7"/>
              <c:layout/>
              <c:tx>
                <c:rich>
                  <a:bodyPr/>
                  <a:lstStyle/>
                  <a:p>
                    <a:r>
                      <a:rPr lang="en-US" dirty="0" smtClean="0"/>
                      <a:t>0,</a:t>
                    </a:r>
                    <a:r>
                      <a:rPr lang="ru-RU" dirty="0" smtClean="0"/>
                      <a:t>2</a:t>
                    </a:r>
                    <a:r>
                      <a:rPr lang="en-US" dirty="0" smtClean="0"/>
                      <a:t>%</a:t>
                    </a:r>
                    <a:endParaRPr lang="en-US" dirty="0"/>
                  </a:p>
                </c:rich>
              </c:tx>
              <c:showVal val="1"/>
            </c:dLbl>
            <c:dLbl>
              <c:idx val="8"/>
              <c:layout/>
              <c:tx>
                <c:rich>
                  <a:bodyPr/>
                  <a:lstStyle/>
                  <a:p>
                    <a:r>
                      <a:rPr lang="en-US" dirty="0" smtClean="0"/>
                      <a:t>2</a:t>
                    </a:r>
                    <a:r>
                      <a:rPr lang="ru-RU" dirty="0" smtClean="0"/>
                      <a:t>,3</a:t>
                    </a:r>
                    <a:r>
                      <a:rPr lang="en-US" dirty="0" smtClean="0"/>
                      <a:t>%</a:t>
                    </a:r>
                    <a:endParaRPr lang="en-US" dirty="0"/>
                  </a:p>
                </c:rich>
              </c:tx>
              <c:showVal val="1"/>
            </c:dLbl>
            <c:showVal val="1"/>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#,##0.00</c:formatCode>
                <c:ptCount val="9"/>
                <c:pt idx="0">
                  <c:v>19.600000000000001</c:v>
                </c:pt>
                <c:pt idx="1">
                  <c:v>0.4</c:v>
                </c:pt>
                <c:pt idx="2">
                  <c:v>0.9</c:v>
                </c:pt>
                <c:pt idx="3">
                  <c:v>13.4</c:v>
                </c:pt>
                <c:pt idx="4">
                  <c:v>30.7</c:v>
                </c:pt>
                <c:pt idx="5">
                  <c:v>0.1</c:v>
                </c:pt>
                <c:pt idx="6">
                  <c:v>32.1</c:v>
                </c:pt>
                <c:pt idx="7">
                  <c:v>0.2</c:v>
                </c:pt>
                <c:pt idx="8">
                  <c:v>2.2999999999999998</c:v>
                </c:pt>
              </c:numCache>
            </c:numRef>
          </c:val>
          <c:extLst xmlns:c16r2="http://schemas.microsoft.com/office/drawing/2015/06/chart">
            <c:ext xmlns:c16="http://schemas.microsoft.com/office/drawing/2014/chart" uri="{C3380CC4-5D6E-409C-BE32-E72D297353CC}">
              <c16:uniqueId val="{00000004-3823-4F9F-BF6F-9B68E520E5ED}"/>
            </c:ext>
          </c:extLst>
        </c:ser>
        <c:gapWidth val="100"/>
        <c:shape val="cylinder"/>
        <c:axId val="172507136"/>
        <c:axId val="172508672"/>
        <c:axId val="172492544"/>
      </c:bar3DChart>
      <c:catAx>
        <c:axId val="172507136"/>
        <c:scaling>
          <c:orientation val="minMax"/>
        </c:scaling>
        <c:axPos val="b"/>
        <c:tickLblPos val="nextTo"/>
        <c:crossAx val="172508672"/>
        <c:crosses val="autoZero"/>
        <c:auto val="1"/>
        <c:lblAlgn val="ctr"/>
        <c:lblOffset val="100"/>
      </c:catAx>
      <c:valAx>
        <c:axId val="172508672"/>
        <c:scaling>
          <c:orientation val="minMax"/>
        </c:scaling>
        <c:axPos val="l"/>
        <c:majorGridlines/>
        <c:numFmt formatCode="#,##0.00" sourceLinked="1"/>
        <c:tickLblPos val="nextTo"/>
        <c:crossAx val="172507136"/>
        <c:crosses val="autoZero"/>
        <c:crossBetween val="between"/>
      </c:valAx>
      <c:serAx>
        <c:axId val="172492544"/>
        <c:scaling>
          <c:orientation val="minMax"/>
        </c:scaling>
        <c:axPos val="b"/>
        <c:tickLblPos val="nextTo"/>
        <c:crossAx val="172508672"/>
        <c:crosses val="autoZero"/>
      </c:serAx>
    </c:plotArea>
    <c:legend>
      <c:legendPos val="r"/>
      <c:layout/>
    </c:legend>
    <c:plotVisOnly val="1"/>
    <c:dispBlanksAs val="zero"/>
  </c:chart>
  <c:txPr>
    <a:bodyPr/>
    <a:lstStyle/>
    <a:p>
      <a:pPr>
        <a:defRPr sz="1800"/>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14.03.2023</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14.03.2023</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pPr>
              <a:defRPr/>
            </a:pPr>
            <a:fld id="{42F291A6-B5BA-46A3-8379-87FFC55DC0E3}" type="datetimeFigureOut">
              <a:rPr lang="ru-RU" smtClean="0"/>
              <a:pPr>
                <a:defRPr/>
              </a:pPr>
              <a:t>14.03.2023</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pPr>
              <a:defRPr/>
            </a:pPr>
            <a:endParaRPr lang="ru-RU"/>
          </a:p>
        </p:txBody>
      </p:sp>
      <p:sp>
        <p:nvSpPr>
          <p:cNvPr id="29" name="Номер слайда 28"/>
          <p:cNvSpPr>
            <a:spLocks noGrp="1"/>
          </p:cNvSpPr>
          <p:nvPr>
            <p:ph type="sldNum" sz="quarter" idx="12"/>
          </p:nvPr>
        </p:nvSpPr>
        <p:spPr>
          <a:xfrm>
            <a:off x="1216152" y="6355080"/>
            <a:ext cx="1219200" cy="365760"/>
          </a:xfrm>
        </p:spPr>
        <p:txBody>
          <a:bodyPr/>
          <a:lstStyle/>
          <a:p>
            <a:pPr>
              <a:defRPr/>
            </a:pPr>
            <a:fld id="{139A3653-77B2-4EDF-9457-48A88D63CDB6}" type="slidenum">
              <a:rPr lang="ru-RU" smtClean="0"/>
              <a:pPr>
                <a:defRPr/>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14.03.2023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14.03.2023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14.03.2023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pPr>
              <a:defRPr/>
            </a:pPr>
            <a:fld id="{8810B672-B7D0-449A-A620-6223B8627FA2}" type="datetimeFigureOut">
              <a:rPr lang="ru-RU" smtClean="0"/>
              <a:pPr>
                <a:defRPr/>
              </a:pPr>
              <a:t>14.03.2023</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pPr>
              <a:defRPr/>
            </a:pPr>
            <a:endParaRPr lang="ru-RU"/>
          </a:p>
        </p:txBody>
      </p:sp>
      <p:sp>
        <p:nvSpPr>
          <p:cNvPr id="6" name="Номер слайда 5"/>
          <p:cNvSpPr>
            <a:spLocks noGrp="1"/>
          </p:cNvSpPr>
          <p:nvPr>
            <p:ph type="sldNum" sz="quarter" idx="12"/>
          </p:nvPr>
        </p:nvSpPr>
        <p:spPr>
          <a:xfrm>
            <a:off x="1069848" y="6355080"/>
            <a:ext cx="1520952" cy="365760"/>
          </a:xfrm>
        </p:spPr>
        <p:txBody>
          <a:bodyPr/>
          <a:lstStyle/>
          <a:p>
            <a:pPr>
              <a:defRPr/>
            </a:pPr>
            <a:fld id="{2CFEBA0A-D762-42AD-B2DA-6523A769CE4D}" type="slidenum">
              <a:rPr lang="ru-RU" smtClean="0"/>
              <a:pPr>
                <a:defRPr/>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14.03.2023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14.03.2023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14.03.2023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0472137-01E8-45CC-A35B-B7BDB99A54F8}" type="datetimeFigureOut">
              <a:rPr lang="ru-RU" smtClean="0"/>
              <a:pPr>
                <a:defRPr/>
              </a:pPr>
              <a:t>14.03.2023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14.03.2023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14.03.2023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E56FBC7E-5C50-4362-8944-99741943EE2C}" type="datetimeFigureOut">
              <a:rPr lang="ru-RU" smtClean="0"/>
              <a:pPr>
                <a:defRPr/>
              </a:pPr>
              <a:t>14.03.2023</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7F993312-7490-4D28-911F-AE7DC2059D71}" type="slidenum">
              <a:rPr lang="ru-RU" smtClean="0"/>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5085184"/>
            <a:ext cx="7056784" cy="648072"/>
          </a:xfrm>
        </p:spPr>
        <p:txBody>
          <a:bodyPr>
            <a:normAutofit/>
          </a:bodyPr>
          <a:lstStyle/>
          <a:p>
            <a:pPr algn="ctr"/>
            <a:r>
              <a:rPr lang="ru-RU" sz="1400" dirty="0" smtClean="0">
                <a:solidFill>
                  <a:schemeClr val="accent1">
                    <a:lumMod val="50000"/>
                  </a:schemeClr>
                </a:solidFill>
                <a:effectLst/>
              </a:rPr>
              <a:t>МО </a:t>
            </a:r>
            <a:r>
              <a:rPr lang="ru-RU" sz="1400" dirty="0" err="1" smtClean="0">
                <a:solidFill>
                  <a:schemeClr val="accent1">
                    <a:lumMod val="50000"/>
                  </a:schemeClr>
                </a:solidFill>
                <a:effectLst/>
              </a:rPr>
              <a:t>Мгинское</a:t>
            </a:r>
            <a:r>
              <a:rPr lang="ru-RU" sz="1400" dirty="0" smtClean="0">
                <a:solidFill>
                  <a:schemeClr val="accent1">
                    <a:lumMod val="50000"/>
                  </a:schemeClr>
                </a:solidFill>
                <a:effectLst/>
              </a:rPr>
              <a:t> городское поселение Кировского муниципального района Ленинградской области на 2023 год и на плановый период2024 и 2025 годов</a:t>
            </a:r>
            <a:endParaRPr lang="ru-RU" sz="1400" dirty="0">
              <a:solidFill>
                <a:schemeClr val="accent1">
                  <a:lumMod val="50000"/>
                </a:schemeClr>
              </a:solidFill>
              <a:effectLst/>
            </a:endParaRPr>
          </a:p>
        </p:txBody>
      </p:sp>
      <p:sp>
        <p:nvSpPr>
          <p:cNvPr id="1028" name="Подзаголовок 2"/>
          <p:cNvSpPr>
            <a:spLocks noGrp="1"/>
          </p:cNvSpPr>
          <p:nvPr>
            <p:ph type="subTitle" idx="1"/>
          </p:nvPr>
        </p:nvSpPr>
        <p:spPr>
          <a:xfrm>
            <a:off x="1331640" y="3645024"/>
            <a:ext cx="6696397" cy="720080"/>
          </a:xfrm>
        </p:spPr>
        <p:txBody>
          <a:bodyPr>
            <a:normAutofit/>
          </a:bodyPr>
          <a:lstStyle/>
          <a:p>
            <a:pPr marL="136525" algn="ctr">
              <a:lnSpc>
                <a:spcPct val="80000"/>
              </a:lnSpc>
            </a:pPr>
            <a:endParaRPr lang="ru-RU" sz="1400" dirty="0" smtClean="0">
              <a:latin typeface="Times New Roman" panose="02020603050405020304" pitchFamily="18" charset="0"/>
              <a:cs typeface="Times New Roman" panose="02020603050405020304" pitchFamily="18" charset="0"/>
            </a:endParaRPr>
          </a:p>
          <a:p>
            <a:pPr marL="136525" algn="ctr">
              <a:lnSpc>
                <a:spcPct val="80000"/>
              </a:lnSpc>
            </a:pPr>
            <a:r>
              <a:rPr lang="ru-RU" sz="2500" dirty="0" smtClean="0">
                <a:solidFill>
                  <a:schemeClr val="accent1">
                    <a:lumMod val="50000"/>
                  </a:schemeClr>
                </a:solidFill>
                <a:latin typeface="+mj-lt"/>
                <a:ea typeface="+mj-ea"/>
                <a:cs typeface="+mj-cs"/>
              </a:rPr>
              <a:t>БЮДЖЕТ ДЛЯ  ГРАЖДАН</a:t>
            </a:r>
          </a:p>
        </p:txBody>
      </p:sp>
      <p:pic>
        <p:nvPicPr>
          <p:cNvPr id="1026" name="SapphireHiddenControl" hidden="1"/>
          <p:cNvPicPr preferRelativeResize="0">
            <a:picLocks noChangeArrowheads="1" noChangeShapeType="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 xmlns:a14="http://schemas.microsoft.com/office/drawing/2010/main" w="9525">
                <a:noFill/>
                <a:miter lim="800000"/>
                <a:headEnd/>
                <a:tailEnd/>
              </a14:hiddenLine>
            </a:ext>
          </a:extLst>
        </p:spPr>
      </p:pic>
      <p:pic>
        <p:nvPicPr>
          <p:cNvPr id="7" name="Рисунок 6" descr="https://images.vector-images.com/47/mga_pos_coa.gif"/>
          <p:cNvPicPr/>
          <p:nvPr/>
        </p:nvPicPr>
        <p:blipFill>
          <a:blip r:embed="rId4" cstate="print">
            <a:extLst>
              <a:ext uri="{28A0092B-C50C-407E-A947-70E740481C1C}">
                <a14:useLocalDpi xmlns="" xmlns:wpc="http://schemas.microsoft.com/office/word/2010/wordprocessingCanvas" xmlns:cx="http://schemas.microsoft.com/office/drawing/2014/chartex"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707904" y="548680"/>
            <a:ext cx="1944216" cy="253821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801643" y="-140732"/>
            <a:ext cx="3540713"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Земельные ресурсы поселения: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7kihLieq1vk (1)"/>
          <p:cNvPicPr/>
          <p:nvPr/>
        </p:nvPicPr>
        <p:blipFill>
          <a:blip r:embed="rId2" cstate="print">
            <a:lum bright="2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11560" y="692696"/>
            <a:ext cx="2755265" cy="2042795"/>
          </a:xfrm>
          <a:prstGeom prst="rect">
            <a:avLst/>
          </a:prstGeom>
          <a:noFill/>
          <a:ln>
            <a:noFill/>
          </a:ln>
        </p:spPr>
      </p:pic>
      <p:graphicFrame>
        <p:nvGraphicFramePr>
          <p:cNvPr id="4" name="Диаграмма 3"/>
          <p:cNvGraphicFramePr/>
          <p:nvPr/>
        </p:nvGraphicFramePr>
        <p:xfrm>
          <a:off x="3779912" y="1052737"/>
          <a:ext cx="45719" cy="1440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683568" y="3068960"/>
          <a:ext cx="2506345" cy="1743075"/>
        </p:xfrm>
        <a:graphic>
          <a:graphicData uri="http://schemas.openxmlformats.org/drawingml/2006/chart">
            <c:chart xmlns:c="http://schemas.openxmlformats.org/drawingml/2006/chart" xmlns:r="http://schemas.openxmlformats.org/officeDocument/2006/relationships" r:id="rId4"/>
          </a:graphicData>
        </a:graphic>
      </p:graphicFrame>
      <p:sp>
        <p:nvSpPr>
          <p:cNvPr id="39938" name="Rectangle 2"/>
          <p:cNvSpPr>
            <a:spLocks noChangeArrowheads="1"/>
          </p:cNvSpPr>
          <p:nvPr/>
        </p:nvSpPr>
        <p:spPr bwMode="auto">
          <a:xfrm>
            <a:off x="3563888" y="1516951"/>
            <a:ext cx="55801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общей площади земель поселения площадь земель населённых пунктов составляет 2,15 %  (1 616,3 Га).</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3563888" y="2492895"/>
          <a:ext cx="5400600" cy="3418485"/>
        </p:xfrm>
        <a:graphic>
          <a:graphicData uri="http://schemas.openxmlformats.org/drawingml/2006/table">
            <a:tbl>
              <a:tblPr/>
              <a:tblGrid>
                <a:gridCol w="2814398"/>
                <a:gridCol w="1503523"/>
                <a:gridCol w="1082679"/>
              </a:tblGrid>
              <a:tr h="453576">
                <a:tc>
                  <a:txBody>
                    <a:bodyPr/>
                    <a:lstStyle/>
                    <a:p>
                      <a:pPr indent="450215" algn="ctr" hangingPunct="0">
                        <a:spcAft>
                          <a:spcPts val="0"/>
                        </a:spcAft>
                      </a:pPr>
                      <a:r>
                        <a:rPr lang="ru-RU" sz="800" b="1" dirty="0">
                          <a:latin typeface="Times New Roman"/>
                          <a:ea typeface="Times New Roman"/>
                        </a:rPr>
                        <a:t>Назначение земель</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b="1">
                          <a:latin typeface="Times New Roman"/>
                          <a:ea typeface="Times New Roman"/>
                        </a:rPr>
                        <a:t>Площадь, Га</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1590" algn="ctr" hangingPunct="0">
                        <a:spcAft>
                          <a:spcPts val="0"/>
                        </a:spcAft>
                      </a:pPr>
                      <a:endParaRPr lang="ru-RU" sz="800">
                        <a:latin typeface="Times New Roman"/>
                        <a:ea typeface="Times New Roman"/>
                      </a:endParaRPr>
                    </a:p>
                    <a:p>
                      <a:pPr indent="21590" algn="ctr" hangingPunct="0">
                        <a:spcAft>
                          <a:spcPts val="0"/>
                        </a:spcAft>
                      </a:pPr>
                      <a:r>
                        <a:rPr lang="ru-RU" sz="800" b="1">
                          <a:solidFill>
                            <a:srgbClr val="000000"/>
                          </a:solidFill>
                          <a:latin typeface="Times New Roman"/>
                          <a:ea typeface="Times New Roman"/>
                        </a:rPr>
                        <a:t>% от общей площади земель поселения</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Лесного фонда</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60 286,71</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80,12%</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Специального назначения и запаса</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7 181,9</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9,54%</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Сельскохозяйственного назначения </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4 852,0</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6,45%</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Жилого назначения</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1 102,4</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1,46%</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Инженерной и транспортной инфраструктуры</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802,8</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1,07%</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a:solidFill>
                            <a:srgbClr val="000000"/>
                          </a:solidFill>
                          <a:latin typeface="Times New Roman"/>
                          <a:ea typeface="Times New Roman"/>
                        </a:rPr>
                        <a:t>Водных объектов</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509,2</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0,68%</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a:solidFill>
                            <a:srgbClr val="000000"/>
                          </a:solidFill>
                          <a:latin typeface="Times New Roman"/>
                          <a:ea typeface="Times New Roman"/>
                        </a:rPr>
                        <a:t>Рекреационного назначения</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385,0 </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0,51%</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a:solidFill>
                            <a:srgbClr val="000000"/>
                          </a:solidFill>
                          <a:latin typeface="Times New Roman"/>
                          <a:ea typeface="Times New Roman"/>
                        </a:rPr>
                        <a:t>Промышленности</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86,36</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0,11%</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5645">
                <a:tc>
                  <a:txBody>
                    <a:bodyPr/>
                    <a:lstStyle/>
                    <a:p>
                      <a:pPr indent="450215" algn="ctr" hangingPunct="0">
                        <a:spcAft>
                          <a:spcPts val="0"/>
                        </a:spcAft>
                      </a:pPr>
                      <a:r>
                        <a:rPr lang="ru-RU" sz="800" dirty="0">
                          <a:solidFill>
                            <a:srgbClr val="000000"/>
                          </a:solidFill>
                          <a:latin typeface="Times New Roman"/>
                          <a:ea typeface="Times New Roman"/>
                        </a:rPr>
                        <a:t>Общественно-делового назначения</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a:solidFill>
                            <a:srgbClr val="000000"/>
                          </a:solidFill>
                          <a:latin typeface="Times New Roman"/>
                          <a:ea typeface="Times New Roman"/>
                        </a:rPr>
                        <a:t>42,71</a:t>
                      </a:r>
                      <a:endParaRPr lang="ru-RU" sz="80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hangingPunct="0">
                        <a:spcAft>
                          <a:spcPts val="0"/>
                        </a:spcAft>
                      </a:pPr>
                      <a:r>
                        <a:rPr lang="ru-RU" sz="800" dirty="0">
                          <a:solidFill>
                            <a:srgbClr val="000000"/>
                          </a:solidFill>
                          <a:latin typeface="Times New Roman"/>
                          <a:ea typeface="Times New Roman"/>
                        </a:rPr>
                        <a:t>0,06%</a:t>
                      </a:r>
                      <a:endParaRPr lang="ru-RU" sz="800" dirty="0">
                        <a:latin typeface="Times New Roman"/>
                        <a:ea typeface="Times New Roman"/>
                      </a:endParaRPr>
                    </a:p>
                  </a:txBody>
                  <a:tcPr marL="67838" marR="67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В общую площадь земель поселения входят территории: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кругленный прямоугольник 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1150" y="116632"/>
            <a:ext cx="8832850" cy="8540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2123728" y="404664"/>
            <a:ext cx="4642783" cy="369332"/>
          </a:xfrm>
          <a:prstGeom prst="rect">
            <a:avLst/>
          </a:prstGeom>
        </p:spPr>
        <p:txBody>
          <a:bodyPr wrap="square">
            <a:spAutoFit/>
          </a:bodyPr>
          <a:lstStyle/>
          <a:p>
            <a:pPr hangingPunct="0"/>
            <a:r>
              <a:rPr lang="ru-RU" b="1" dirty="0" smtClean="0"/>
              <a:t>Административное деление и население</a:t>
            </a:r>
            <a:endParaRPr lang="ru-RU" dirty="0"/>
          </a:p>
        </p:txBody>
      </p:sp>
      <p:sp>
        <p:nvSpPr>
          <p:cNvPr id="40962" name="Rectangle 2"/>
          <p:cNvSpPr>
            <a:spLocks noChangeArrowheads="1"/>
          </p:cNvSpPr>
          <p:nvPr/>
        </p:nvSpPr>
        <p:spPr bwMode="auto">
          <a:xfrm>
            <a:off x="395536" y="1020842"/>
            <a:ext cx="87484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муниципальное образование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входят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 населенных пунктов: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1872865"/>
            <a:ext cx="284380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посёлки</a:t>
            </a: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6" name="Rectangle 6"/>
          <p:cNvSpPr>
            <a:spLocks noChangeArrowheads="1"/>
          </p:cNvSpPr>
          <p:nvPr/>
        </p:nvSpPr>
        <p:spPr bwMode="auto">
          <a:xfrm>
            <a:off x="1115616" y="2276872"/>
            <a:ext cx="2088232" cy="158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Мга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Апраксин</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Михайловский</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Старая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Малукса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Новая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Малукса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Погостье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Сологубовка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7" name="Rectangle 7"/>
          <p:cNvSpPr>
            <a:spLocks noChangeArrowheads="1"/>
          </p:cNvSpPr>
          <p:nvPr/>
        </p:nvSpPr>
        <p:spPr bwMode="auto">
          <a:xfrm>
            <a:off x="5796136" y="1911072"/>
            <a:ext cx="288032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деревни: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8" name="Rectangle 8"/>
          <p:cNvSpPr>
            <a:spLocks noChangeArrowheads="1"/>
          </p:cNvSpPr>
          <p:nvPr/>
        </p:nvSpPr>
        <p:spPr bwMode="auto">
          <a:xfrm>
            <a:off x="6732240" y="2348881"/>
            <a:ext cx="2411760" cy="27363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Берёзовка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Войтолово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Иваново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Келколово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Кирсино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Лезье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Муя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Петрово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Пухолово</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Славянка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Сологубовка</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Турышкино</a:t>
            </a:r>
            <a:r>
              <a:rPr kumimoji="0" lang="ru-RU" sz="6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9" name="Rectangle 9"/>
          <p:cNvSpPr>
            <a:spLocks noChangeArrowheads="1"/>
          </p:cNvSpPr>
          <p:nvPr/>
        </p:nvSpPr>
        <p:spPr bwMode="auto">
          <a:xfrm>
            <a:off x="683568" y="4000618"/>
            <a:ext cx="475252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Численность населения всего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согласно переписи населения 2020-2021 по состоянию на 1 октября 2021 года составила </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13 911</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человек.</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Прямоугольник 12"/>
          <p:cNvSpPr/>
          <p:nvPr/>
        </p:nvSpPr>
        <p:spPr>
          <a:xfrm>
            <a:off x="827584" y="5301208"/>
            <a:ext cx="6030416" cy="646331"/>
          </a:xfrm>
          <a:prstGeom prst="rect">
            <a:avLst/>
          </a:prstGeom>
        </p:spPr>
        <p:txBody>
          <a:bodyPr wrap="square">
            <a:spAutoFit/>
          </a:bodyPr>
          <a:lstStyle/>
          <a:p>
            <a:r>
              <a:rPr lang="ru-RU" dirty="0" smtClean="0"/>
              <a:t>Центром поселения является городской поселок Мга с численностью населения 11 150 человек</a:t>
            </a:r>
            <a:endParaRPr lang="ru-RU" dirty="0"/>
          </a:p>
        </p:txBody>
      </p:sp>
      <p:pic>
        <p:nvPicPr>
          <p:cNvPr id="14" name="Рисунок 13" descr="IMG_0388"/>
          <p:cNvPicPr/>
          <p:nvPr/>
        </p:nvPicPr>
        <p:blipFill>
          <a:blip r:embed="rId3" cstate="print">
            <a:lum bright="20000" contrast="2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l="2826" r="1740"/>
          <a:stretch>
            <a:fillRect/>
          </a:stretch>
        </p:blipFill>
        <p:spPr bwMode="auto">
          <a:xfrm>
            <a:off x="3203847" y="1844825"/>
            <a:ext cx="3096345" cy="21602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311151" y="115888"/>
            <a:ext cx="8832850" cy="854075"/>
            <a:chOff x="196" y="73"/>
            <a:chExt cx="5564" cy="538"/>
          </a:xfrm>
        </p:grpSpPr>
        <p:pic>
          <p:nvPicPr>
            <p:cNvPr id="2055"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6" y="73"/>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graphicFrame>
        <p:nvGraphicFramePr>
          <p:cNvPr id="7" name="Диаграмма 6"/>
          <p:cNvGraphicFramePr/>
          <p:nvPr/>
        </p:nvGraphicFramePr>
        <p:xfrm>
          <a:off x="1619672" y="1340768"/>
          <a:ext cx="7128792" cy="4680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 xmlns:p14="http://schemas.microsoft.com/office/powerpoint/2010/main" val="963539636"/>
              </p:ext>
            </p:extLst>
          </p:nvPr>
        </p:nvGraphicFramePr>
        <p:xfrm>
          <a:off x="1043608" y="764703"/>
          <a:ext cx="7849691" cy="5693935"/>
        </p:xfrm>
        <a:graphic>
          <a:graphicData uri="http://schemas.openxmlformats.org/drawingml/2006/table">
            <a:tbl>
              <a:tblPr/>
              <a:tblGrid>
                <a:gridCol w="1800201">
                  <a:extLst>
                    <a:ext uri="{9D8B030D-6E8A-4147-A177-3AD203B41FA5}">
                      <a16:colId xmlns="" xmlns:a16="http://schemas.microsoft.com/office/drawing/2014/main" val="20000"/>
                    </a:ext>
                  </a:extLst>
                </a:gridCol>
                <a:gridCol w="864095">
                  <a:extLst>
                    <a:ext uri="{9D8B030D-6E8A-4147-A177-3AD203B41FA5}">
                      <a16:colId xmlns="" xmlns:a16="http://schemas.microsoft.com/office/drawing/2014/main" val="20001"/>
                    </a:ext>
                  </a:extLst>
                </a:gridCol>
                <a:gridCol w="648073">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864096">
                  <a:extLst>
                    <a:ext uri="{9D8B030D-6E8A-4147-A177-3AD203B41FA5}">
                      <a16:colId xmlns="" xmlns:a16="http://schemas.microsoft.com/office/drawing/2014/main" val="20004"/>
                    </a:ext>
                  </a:extLst>
                </a:gridCol>
                <a:gridCol w="2737122">
                  <a:extLst>
                    <a:ext uri="{9D8B030D-6E8A-4147-A177-3AD203B41FA5}">
                      <a16:colId xmlns="" xmlns:a16="http://schemas.microsoft.com/office/drawing/2014/main" val="20005"/>
                    </a:ext>
                  </a:extLst>
                </a:gridCol>
              </a:tblGrid>
              <a:tr h="31467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14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56 680,3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58284,2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60791,8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146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45026,3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43399,9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50591,1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2"/>
                  </a:ext>
                </a:extLst>
              </a:tr>
              <a:tr h="524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37032,0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26,7 %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45383,9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35 352,5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3"/>
                  </a:ext>
                </a:extLst>
              </a:tr>
              <a:tr h="547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138738,6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147068,1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146735,4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 xmlns:a16="http://schemas.microsoft.com/office/drawing/2014/main" val="10004"/>
                  </a:ext>
                </a:extLst>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56680,3</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58284,2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60791,8</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24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21422,1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37,8%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22324,2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24306,4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6"/>
                  </a:ext>
                </a:extLst>
              </a:tr>
              <a:tr h="8740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Акцизы по подакцизным товарам (продукции), производимым на территории РФ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4345,0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4518,8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4518,8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66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4218,0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4666,0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5111,0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547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26675,2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26755,2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26835,6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524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bl>
          </a:graphicData>
        </a:graphic>
      </p:graphicFrame>
      <p:graphicFrame>
        <p:nvGraphicFramePr>
          <p:cNvPr id="12" name="Диаграмма 11"/>
          <p:cNvGraphicFramePr/>
          <p:nvPr>
            <p:extLst>
              <p:ext uri="{D42A27DB-BD31-4B8C-83A1-F6EECF244321}">
                <p14:modId xmlns="" xmlns:p14="http://schemas.microsoft.com/office/powerpoint/2010/main" val="3363335150"/>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 xmlns:p14="http://schemas.microsoft.com/office/powerpoint/2010/main" val="1056173216"/>
              </p:ext>
            </p:extLst>
          </p:nvPr>
        </p:nvGraphicFramePr>
        <p:xfrm>
          <a:off x="6156176" y="3573016"/>
          <a:ext cx="2662104" cy="328498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 xmlns:p14="http://schemas.microsoft.com/office/powerpoint/2010/main" val="2560644915"/>
              </p:ext>
            </p:extLst>
          </p:nvPr>
        </p:nvGraphicFramePr>
        <p:xfrm>
          <a:off x="1043608" y="764707"/>
          <a:ext cx="7992888" cy="6001813"/>
        </p:xfrm>
        <a:graphic>
          <a:graphicData uri="http://schemas.openxmlformats.org/drawingml/2006/table">
            <a:tbl>
              <a:tblPr/>
              <a:tblGrid>
                <a:gridCol w="2433637">
                  <a:extLst>
                    <a:ext uri="{9D8B030D-6E8A-4147-A177-3AD203B41FA5}">
                      <a16:colId xmlns="" xmlns:a16="http://schemas.microsoft.com/office/drawing/2014/main" val="20000"/>
                    </a:ext>
                  </a:extLst>
                </a:gridCol>
                <a:gridCol w="923925">
                  <a:extLst>
                    <a:ext uri="{9D8B030D-6E8A-4147-A177-3AD203B41FA5}">
                      <a16:colId xmlns="" xmlns:a16="http://schemas.microsoft.com/office/drawing/2014/main" val="20001"/>
                    </a:ext>
                  </a:extLst>
                </a:gridCol>
                <a:gridCol w="782638">
                  <a:extLst>
                    <a:ext uri="{9D8B030D-6E8A-4147-A177-3AD203B41FA5}">
                      <a16:colId xmlns="" xmlns:a16="http://schemas.microsoft.com/office/drawing/2014/main" val="20002"/>
                    </a:ext>
                  </a:extLst>
                </a:gridCol>
                <a:gridCol w="854075">
                  <a:extLst>
                    <a:ext uri="{9D8B030D-6E8A-4147-A177-3AD203B41FA5}">
                      <a16:colId xmlns="" xmlns:a16="http://schemas.microsoft.com/office/drawing/2014/main" val="20003"/>
                    </a:ext>
                  </a:extLst>
                </a:gridCol>
                <a:gridCol w="923925">
                  <a:extLst>
                    <a:ext uri="{9D8B030D-6E8A-4147-A177-3AD203B41FA5}">
                      <a16:colId xmlns="" xmlns:a16="http://schemas.microsoft.com/office/drawing/2014/main" val="20004"/>
                    </a:ext>
                  </a:extLst>
                </a:gridCol>
                <a:gridCol w="2074688">
                  <a:extLst>
                    <a:ext uri="{9D8B030D-6E8A-4147-A177-3AD203B41FA5}">
                      <a16:colId xmlns="" xmlns:a16="http://schemas.microsoft.com/office/drawing/2014/main" val="20005"/>
                    </a:ext>
                  </a:extLst>
                </a:gridCol>
              </a:tblGrid>
              <a:tr h="27294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72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45026,3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43399,9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50591,1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188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19501,5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17501,5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17501,5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2"/>
                  </a:ext>
                </a:extLst>
              </a:tr>
              <a:tr h="63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4473,0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rPr>
                        <a:t>4 </a:t>
                      </a: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155,0</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rPr>
                        <a:t>4 </a:t>
                      </a: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212,0</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3"/>
                  </a:ext>
                </a:extLst>
              </a:tr>
              <a:tr h="6368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21001,8</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21693,5</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28827,6</a:t>
                      </a:r>
                      <a:endParaRPr kumimoji="0" lang="ru-RU" sz="12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4"/>
                  </a:ext>
                </a:extLst>
              </a:tr>
              <a:tr h="454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Штрафы, санкции, возмещение ущерба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5"/>
                  </a:ext>
                </a:extLst>
              </a:tr>
              <a:tr h="454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Прочие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37032,0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45383,9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35352,5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54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21318,5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latin typeface="Times New Roman"/>
                        </a:rPr>
                        <a:t>22575,1</a:t>
                      </a:r>
                      <a:endParaRPr lang="ru-RU" sz="1200" b="0" i="0" u="none" strike="noStrike" dirty="0">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200" b="0" i="0" u="none" strike="noStrike" dirty="0" smtClean="0">
                          <a:latin typeface="Times New Roman"/>
                        </a:rPr>
                        <a:t>23769,4</a:t>
                      </a:r>
                      <a:endParaRPr lang="ru-RU" sz="1200" b="0" i="0" u="none" strike="noStrike" dirty="0">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7"/>
                  </a:ext>
                </a:extLst>
              </a:tr>
              <a:tr h="27294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Субсидии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12626,3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34,1%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19700,9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9095,0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3687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Субвенции бюджетам субъектов Российской Федерации и муниципальных образований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606,1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626,8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8"/>
                  </a:ext>
                </a:extLst>
              </a:tr>
              <a:tr h="33253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Иные межбюджетные трансферты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2451,1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2451,1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2451,1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 xmlns:a16="http://schemas.microsoft.com/office/drawing/2014/main" val="10009"/>
                  </a:ext>
                </a:extLst>
              </a:tr>
              <a:tr h="45490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Прочие безвозмездные поступления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2" name="Диаграмма 11"/>
          <p:cNvGraphicFramePr/>
          <p:nvPr>
            <p:extLst>
              <p:ext uri="{D42A27DB-BD31-4B8C-83A1-F6EECF244321}">
                <p14:modId xmlns="" xmlns:p14="http://schemas.microsoft.com/office/powerpoint/2010/main" val="3585719603"/>
              </p:ext>
            </p:extLst>
          </p:nvPr>
        </p:nvGraphicFramePr>
        <p:xfrm>
          <a:off x="7020272" y="1340768"/>
          <a:ext cx="1944216" cy="288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 xmlns:p14="http://schemas.microsoft.com/office/powerpoint/2010/main" val="567677979"/>
              </p:ext>
            </p:extLst>
          </p:nvPr>
        </p:nvGraphicFramePr>
        <p:xfrm>
          <a:off x="7020272" y="4941168"/>
          <a:ext cx="1991966" cy="152158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798192" y="2458392"/>
            <a:ext cx="1224133" cy="2445270"/>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i="1" dirty="0">
                <a:latin typeface="Arial" charset="0"/>
              </a:rPr>
              <a:t>Муниципальные </a:t>
            </a:r>
          </a:p>
          <a:p>
            <a:pPr algn="ctr"/>
            <a:r>
              <a:rPr lang="ru-RU" sz="1600" i="1" dirty="0">
                <a:latin typeface="Arial" charset="0"/>
              </a:rPr>
              <a:t>программы </a:t>
            </a:r>
            <a:r>
              <a:rPr lang="ru-RU" sz="1600" dirty="0">
                <a:latin typeface="Arial" charset="0"/>
              </a:rPr>
              <a:t>(тыс. руб.)</a:t>
            </a:r>
          </a:p>
          <a:p>
            <a:pPr algn="ctr"/>
            <a:r>
              <a:rPr lang="ru-RU" sz="1600" dirty="0" smtClean="0">
                <a:latin typeface="Arial" charset="0"/>
              </a:rPr>
              <a:t>2023 год – 97282,1</a:t>
            </a:r>
            <a:endParaRPr lang="ru-RU" sz="1600" dirty="0">
              <a:latin typeface="Arial" charset="0"/>
            </a:endParaRPr>
          </a:p>
          <a:p>
            <a:pPr algn="ctr"/>
            <a:r>
              <a:rPr lang="ru-RU" sz="1600" dirty="0" smtClean="0">
                <a:latin typeface="Arial" charset="0"/>
              </a:rPr>
              <a:t>2024 год – 106902,9</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99690,00</a:t>
            </a:r>
            <a:endParaRPr lang="ru-RU" sz="1600" dirty="0">
              <a:latin typeface="Arial" charset="0"/>
            </a:endParaRPr>
          </a:p>
        </p:txBody>
      </p:sp>
      <p:sp>
        <p:nvSpPr>
          <p:cNvPr id="26633" name="AutoShape 9"/>
          <p:cNvSpPr>
            <a:spLocks noChangeArrowheads="1"/>
          </p:cNvSpPr>
          <p:nvPr/>
        </p:nvSpPr>
        <p:spPr bwMode="auto">
          <a:xfrm rot="5400000">
            <a:off x="7416314" y="2240868"/>
            <a:ext cx="1152130" cy="1944217"/>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err="1" smtClean="0">
                <a:latin typeface="Arial" charset="0"/>
              </a:rPr>
              <a:t>Непрограммные</a:t>
            </a:r>
            <a:r>
              <a:rPr lang="ru-RU" sz="1600" dirty="0" smtClean="0">
                <a:latin typeface="Arial" charset="0"/>
              </a:rPr>
              <a:t> </a:t>
            </a:r>
            <a:endParaRPr lang="ru-RU" sz="1600" dirty="0">
              <a:latin typeface="Arial" charset="0"/>
            </a:endParaRPr>
          </a:p>
          <a:p>
            <a:pPr algn="ctr"/>
            <a:r>
              <a:rPr lang="ru-RU" sz="1600" dirty="0">
                <a:latin typeface="Arial" charset="0"/>
              </a:rPr>
              <a:t>расходы (тыс. руб.)</a:t>
            </a:r>
          </a:p>
          <a:p>
            <a:pPr algn="ctr"/>
            <a:r>
              <a:rPr lang="ru-RU" sz="1600" dirty="0" smtClean="0">
                <a:latin typeface="Arial" charset="0"/>
              </a:rPr>
              <a:t>2023 </a:t>
            </a:r>
            <a:r>
              <a:rPr lang="ru-RU" sz="1600" dirty="0">
                <a:latin typeface="Arial" charset="0"/>
              </a:rPr>
              <a:t>год </a:t>
            </a:r>
            <a:r>
              <a:rPr lang="ru-RU" sz="1600" dirty="0" smtClean="0">
                <a:latin typeface="Arial" charset="0"/>
              </a:rPr>
              <a:t>– 41456,5</a:t>
            </a:r>
            <a:endParaRPr lang="ru-RU" sz="1600" dirty="0">
              <a:latin typeface="Arial" charset="0"/>
            </a:endParaRPr>
          </a:p>
          <a:p>
            <a:pPr algn="ctr"/>
            <a:r>
              <a:rPr lang="ru-RU" sz="1600" dirty="0" smtClean="0">
                <a:latin typeface="Arial" charset="0"/>
              </a:rPr>
              <a:t>2024 год – 40165,2</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47045,4</a:t>
            </a:r>
            <a:endParaRPr lang="ru-RU" sz="1600" dirty="0">
              <a:latin typeface="Arial" charset="0"/>
            </a:endParaRP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89515" cy="218356"/>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35696" y="2276872"/>
            <a:ext cx="507430" cy="7920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47664" y="426836"/>
            <a:ext cx="7596336"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1115616" y="6069672"/>
          <a:ext cx="254000" cy="167640"/>
        </p:xfrm>
        <a:graphic>
          <a:graphicData uri="http://schemas.openxmlformats.org/drawingml/2006/table">
            <a:tbl>
              <a:tblPr/>
              <a:tblGrid>
                <a:gridCol w="254000"/>
              </a:tblGrid>
              <a:tr h="45720">
                <a:tc>
                  <a:txBody>
                    <a:bodyPr/>
                    <a:lstStyle/>
                    <a:p>
                      <a:pPr marL="15240" algn="just">
                        <a:spcAft>
                          <a:spcPts val="0"/>
                        </a:spcAft>
                      </a:pPr>
                      <a:endParaRPr lang="ru-RU" sz="1100" dirty="0">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tr>
            </a:tbl>
          </a:graphicData>
        </a:graphic>
      </p:graphicFrame>
      <p:graphicFrame>
        <p:nvGraphicFramePr>
          <p:cNvPr id="9" name="Таблица 8"/>
          <p:cNvGraphicFramePr>
            <a:graphicFrameLocks noGrp="1"/>
          </p:cNvGraphicFramePr>
          <p:nvPr/>
        </p:nvGraphicFramePr>
        <p:xfrm>
          <a:off x="179513" y="-224924"/>
          <a:ext cx="8856982" cy="5823004"/>
        </p:xfrm>
        <a:graphic>
          <a:graphicData uri="http://schemas.openxmlformats.org/drawingml/2006/table">
            <a:tbl>
              <a:tblPr firstRow="1" bandRow="1">
                <a:tableStyleId>{5C22544A-7EE6-4342-B048-85BDC9FD1C3A}</a:tableStyleId>
              </a:tblPr>
              <a:tblGrid>
                <a:gridCol w="6264695"/>
                <a:gridCol w="1063184"/>
                <a:gridCol w="711444"/>
                <a:gridCol w="817659"/>
              </a:tblGrid>
              <a:tr h="1133644">
                <a:tc>
                  <a:txBody>
                    <a:bodyPr/>
                    <a:lstStyle/>
                    <a:p>
                      <a:r>
                        <a:rPr lang="ru-RU" sz="1050" dirty="0" smtClean="0"/>
                        <a:t>Наименование программы</a:t>
                      </a:r>
                      <a:endParaRPr lang="ru-RU" sz="1050" dirty="0"/>
                    </a:p>
                  </a:txBody>
                  <a:tcPr/>
                </a:tc>
                <a:tc>
                  <a:txBody>
                    <a:bodyPr/>
                    <a:lstStyle/>
                    <a:p>
                      <a:r>
                        <a:rPr lang="ru-RU" sz="1050" dirty="0" smtClean="0"/>
                        <a:t>Объем финансирования на  2023 год в тыс. руб.</a:t>
                      </a:r>
                      <a:endParaRPr lang="ru-RU"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t>Объем финансирования на  2024 год в тыс. руб.</a:t>
                      </a:r>
                    </a:p>
                    <a:p>
                      <a:endParaRPr lang="ru-RU"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50" dirty="0" smtClean="0"/>
                        <a:t>Объем финансирования на  2025год в тыс. руб.</a:t>
                      </a:r>
                    </a:p>
                    <a:p>
                      <a:endParaRPr lang="ru-RU" sz="1050" dirty="0"/>
                    </a:p>
                  </a:txBody>
                  <a:tcPr/>
                </a:tc>
              </a:tr>
              <a:tr h="426120">
                <a:tc>
                  <a:txBody>
                    <a:bodyPr/>
                    <a:lstStyle/>
                    <a:p>
                      <a:r>
                        <a:rPr kumimoji="0" lang="ru-RU" sz="1050" b="0" kern="1200" dirty="0" smtClean="0">
                          <a:solidFill>
                            <a:schemeClr val="dk1"/>
                          </a:solidFill>
                          <a:latin typeface="+mn-lt"/>
                          <a:ea typeface="+mn-ea"/>
                          <a:cs typeface="+mn-cs"/>
                        </a:rPr>
                        <a:t>1. МП</a:t>
                      </a:r>
                      <a:r>
                        <a:rPr kumimoji="0" lang="ru-RU" sz="1050" b="0" kern="1200" baseline="0" dirty="0" smtClean="0">
                          <a:solidFill>
                            <a:schemeClr val="dk1"/>
                          </a:solidFill>
                          <a:latin typeface="+mn-lt"/>
                          <a:ea typeface="+mn-ea"/>
                          <a:cs typeface="+mn-cs"/>
                        </a:rPr>
                        <a:t> </a:t>
                      </a:r>
                      <a:r>
                        <a:rPr kumimoji="0" lang="ru-RU" sz="1050" b="0" kern="1200" dirty="0" smtClean="0">
                          <a:solidFill>
                            <a:schemeClr val="dk1"/>
                          </a:solidFill>
                          <a:latin typeface="+mn-lt"/>
                          <a:ea typeface="+mn-ea"/>
                          <a:cs typeface="+mn-cs"/>
                        </a:rPr>
                        <a:t>«Обеспечение безопасности жизнедеятельности населения на территории МО </a:t>
                      </a:r>
                      <a:r>
                        <a:rPr kumimoji="0" lang="ru-RU" sz="1050" b="0" kern="1200" dirty="0" err="1" smtClean="0">
                          <a:solidFill>
                            <a:schemeClr val="dk1"/>
                          </a:solidFill>
                          <a:latin typeface="+mn-lt"/>
                          <a:ea typeface="+mn-ea"/>
                          <a:cs typeface="+mn-cs"/>
                        </a:rPr>
                        <a:t>Мгинское</a:t>
                      </a:r>
                      <a:r>
                        <a:rPr kumimoji="0" lang="ru-RU" sz="105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algn="ctr"/>
                      <a:endParaRPr kumimoji="0" lang="ru-RU" sz="1050" b="0" kern="1200" dirty="0" smtClean="0">
                        <a:solidFill>
                          <a:schemeClr val="dk1"/>
                        </a:solidFill>
                        <a:latin typeface="+mn-lt"/>
                        <a:ea typeface="+mn-ea"/>
                        <a:cs typeface="+mn-cs"/>
                      </a:endParaRPr>
                    </a:p>
                    <a:p>
                      <a:pPr algn="ctr"/>
                      <a:endParaRPr kumimoji="0" lang="ru-RU" sz="1050" b="0" kern="1200" dirty="0" smtClean="0">
                        <a:solidFill>
                          <a:schemeClr val="dk1"/>
                        </a:solidFill>
                        <a:latin typeface="+mn-lt"/>
                        <a:ea typeface="+mn-ea"/>
                        <a:cs typeface="+mn-cs"/>
                      </a:endParaRPr>
                    </a:p>
                    <a:p>
                      <a:pPr algn="ctr"/>
                      <a:r>
                        <a:rPr kumimoji="0" lang="ru-RU" sz="1050" b="0" kern="1200" dirty="0" smtClean="0">
                          <a:solidFill>
                            <a:schemeClr val="dk1"/>
                          </a:solidFill>
                          <a:latin typeface="+mn-lt"/>
                          <a:ea typeface="+mn-ea"/>
                          <a:cs typeface="+mn-cs"/>
                        </a:rPr>
                        <a:t>985,3</a:t>
                      </a:r>
                    </a:p>
                  </a:txBody>
                  <a:tcPr/>
                </a:tc>
                <a:tc>
                  <a:txBody>
                    <a:bodyPr/>
                    <a:lstStyle/>
                    <a:p>
                      <a:pPr algn="ctr"/>
                      <a:endParaRPr kumimoji="0" lang="ru-RU" sz="1050" b="0" kern="1200" dirty="0" smtClean="0">
                        <a:solidFill>
                          <a:schemeClr val="dk1"/>
                        </a:solidFill>
                        <a:latin typeface="+mn-lt"/>
                        <a:ea typeface="+mn-ea"/>
                        <a:cs typeface="+mn-cs"/>
                      </a:endParaRPr>
                    </a:p>
                    <a:p>
                      <a:pPr algn="ctr"/>
                      <a:endParaRPr kumimoji="0" lang="ru-RU" sz="1050" b="0" kern="1200" dirty="0" smtClean="0">
                        <a:solidFill>
                          <a:schemeClr val="dk1"/>
                        </a:solidFill>
                        <a:latin typeface="+mn-lt"/>
                        <a:ea typeface="+mn-ea"/>
                        <a:cs typeface="+mn-cs"/>
                      </a:endParaRPr>
                    </a:p>
                    <a:p>
                      <a:pPr algn="ctr"/>
                      <a:r>
                        <a:rPr kumimoji="0" lang="ru-RU" sz="1050" b="0" kern="1200" dirty="0" smtClean="0">
                          <a:solidFill>
                            <a:schemeClr val="dk1"/>
                          </a:solidFill>
                          <a:latin typeface="+mn-lt"/>
                          <a:ea typeface="+mn-ea"/>
                          <a:cs typeface="+mn-cs"/>
                        </a:rPr>
                        <a:t>3580,0</a:t>
                      </a:r>
                    </a:p>
                  </a:txBody>
                  <a:tcPr/>
                </a:tc>
                <a:tc>
                  <a:txBody>
                    <a:bodyPr/>
                    <a:lstStyle/>
                    <a:p>
                      <a:pPr algn="ctr"/>
                      <a:endParaRPr kumimoji="0" lang="ru-RU" sz="1050" b="0" kern="1200" dirty="0" smtClean="0">
                        <a:solidFill>
                          <a:schemeClr val="dk1"/>
                        </a:solidFill>
                        <a:latin typeface="+mn-lt"/>
                        <a:ea typeface="+mn-ea"/>
                        <a:cs typeface="+mn-cs"/>
                      </a:endParaRPr>
                    </a:p>
                    <a:p>
                      <a:pPr algn="ctr"/>
                      <a:r>
                        <a:rPr kumimoji="0" lang="ru-RU" sz="1050" b="0" kern="1200" dirty="0" smtClean="0">
                          <a:solidFill>
                            <a:schemeClr val="dk1"/>
                          </a:solidFill>
                          <a:latin typeface="+mn-lt"/>
                          <a:ea typeface="+mn-ea"/>
                          <a:cs typeface="+mn-cs"/>
                        </a:rPr>
                        <a:t>9180,0</a:t>
                      </a:r>
                    </a:p>
                  </a:txBody>
                  <a:tcPr/>
                </a:tc>
              </a:tr>
              <a:tr h="538266">
                <a:tc>
                  <a:txBody>
                    <a:bodyPr/>
                    <a:lstStyle/>
                    <a:p>
                      <a:pPr marL="0" algn="l" rtl="0" eaLnBrk="1" latinLnBrk="0" hangingPunct="1"/>
                      <a:r>
                        <a:rPr kumimoji="0" lang="ru-RU" sz="1000" b="0" kern="1200" dirty="0" smtClean="0">
                          <a:solidFill>
                            <a:schemeClr val="dk1"/>
                          </a:solidFill>
                          <a:latin typeface="+mn-lt"/>
                          <a:ea typeface="+mn-ea"/>
                          <a:cs typeface="+mn-cs"/>
                        </a:rPr>
                        <a:t>2. МП"Содержание и развитие автомобильных дорог общего пользования местного значения в границах населенных пунктов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11640,8</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12501,1</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12851,1</a:t>
                      </a:r>
                    </a:p>
                  </a:txBody>
                  <a:tcPr/>
                </a:tc>
              </a:tr>
              <a:tr h="393127">
                <a:tc>
                  <a:txBody>
                    <a:bodyPr/>
                    <a:lstStyle/>
                    <a:p>
                      <a:r>
                        <a:rPr kumimoji="0" lang="ru-RU" sz="1000" b="0" kern="1200" dirty="0" smtClean="0">
                          <a:solidFill>
                            <a:schemeClr val="dk1"/>
                          </a:solidFill>
                          <a:latin typeface="+mn-lt"/>
                          <a:ea typeface="+mn-ea"/>
                          <a:cs typeface="+mn-cs"/>
                        </a:rPr>
                        <a:t>3. МП"Развитие субъектов малого и среднего предпринимательства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100,0</a:t>
                      </a:r>
                    </a:p>
                  </a:txBody>
                  <a:tcPr/>
                </a:tc>
                <a:tc>
                  <a:txBody>
                    <a:bodyPr/>
                    <a:lstStyle/>
                    <a:p>
                      <a:pPr marL="0" algn="ctr" rtl="0" eaLnBrk="1" latinLnBrk="0" hangingPunct="1"/>
                      <a:r>
                        <a:rPr kumimoji="0" lang="ru-RU" sz="1000" b="0" kern="1200" smtClean="0">
                          <a:solidFill>
                            <a:schemeClr val="dk1"/>
                          </a:solidFill>
                          <a:latin typeface="+mn-lt"/>
                          <a:ea typeface="+mn-ea"/>
                          <a:cs typeface="+mn-cs"/>
                        </a:rPr>
                        <a:t>100,0</a:t>
                      </a:r>
                      <a:endParaRPr kumimoji="0" lang="ru-RU" sz="1000" b="0" kern="1200" dirty="0">
                        <a:solidFill>
                          <a:schemeClr val="dk1"/>
                        </a:solidFill>
                        <a:latin typeface="+mn-lt"/>
                        <a:ea typeface="+mn-ea"/>
                        <a:cs typeface="+mn-cs"/>
                      </a:endParaRP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100,0</a:t>
                      </a:r>
                      <a:endParaRPr kumimoji="0" lang="ru-RU" sz="1000" b="0" kern="1200" dirty="0">
                        <a:solidFill>
                          <a:schemeClr val="dk1"/>
                        </a:solidFill>
                        <a:latin typeface="+mn-lt"/>
                        <a:ea typeface="+mn-ea"/>
                        <a:cs typeface="+mn-cs"/>
                      </a:endParaRPr>
                    </a:p>
                  </a:txBody>
                  <a:tcPr/>
                </a:tc>
              </a:tr>
              <a:tr h="538266">
                <a:tc>
                  <a:txBody>
                    <a:bodyPr/>
                    <a:lstStyle/>
                    <a:p>
                      <a:r>
                        <a:rPr kumimoji="0" lang="ru-RU" sz="1000" b="0" kern="1200" dirty="0" smtClean="0">
                          <a:solidFill>
                            <a:schemeClr val="dk1"/>
                          </a:solidFill>
                          <a:latin typeface="+mn-lt"/>
                          <a:ea typeface="+mn-ea"/>
                          <a:cs typeface="+mn-cs"/>
                        </a:rPr>
                        <a:t>4. МП"Содействие развитию части территории г.п. Мга, являющегося административным центром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3086</a:t>
                      </a:r>
                    </a:p>
                  </a:txBody>
                  <a:tcPr/>
                </a:tc>
                <a:tc>
                  <a:txBody>
                    <a:bodyPr/>
                    <a:lstStyle/>
                    <a:p>
                      <a:pPr marL="0" algn="ctr" rtl="0" eaLnBrk="1" latinLnBrk="0" hangingPunct="1"/>
                      <a:endParaRPr kumimoji="0" lang="ru-RU" sz="1000" b="0" kern="1200" dirty="0" smtClean="0">
                        <a:solidFill>
                          <a:schemeClr val="dk1"/>
                        </a:solidFill>
                        <a:latin typeface="+mn-lt"/>
                        <a:ea typeface="+mn-ea"/>
                        <a:cs typeface="+mn-cs"/>
                      </a:endParaRPr>
                    </a:p>
                  </a:txBody>
                  <a:tcPr/>
                </a:tc>
                <a:tc>
                  <a:txBody>
                    <a:bodyPr/>
                    <a:lstStyle/>
                    <a:p>
                      <a:endParaRPr lang="ru-RU" sz="1000"/>
                    </a:p>
                  </a:txBody>
                  <a:tcPr/>
                </a:tc>
              </a:tr>
              <a:tr h="538266">
                <a:tc>
                  <a:txBody>
                    <a:bodyPr/>
                    <a:lstStyle/>
                    <a:p>
                      <a:r>
                        <a:rPr kumimoji="0" lang="ru-RU" sz="1000" b="0" kern="1200" dirty="0" smtClean="0">
                          <a:solidFill>
                            <a:schemeClr val="dk1"/>
                          </a:solidFill>
                          <a:latin typeface="+mn-lt"/>
                          <a:ea typeface="+mn-ea"/>
                          <a:cs typeface="+mn-cs"/>
                        </a:rPr>
                        <a:t>5. МП"Содействие участию населения в осуществлении местного самоуправления в иных формах на территории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algn="ctr"/>
                      <a:r>
                        <a:rPr kumimoji="0" lang="ru-RU" sz="1000" b="0" kern="1200" dirty="0" smtClean="0">
                          <a:solidFill>
                            <a:schemeClr val="dk1"/>
                          </a:solidFill>
                          <a:latin typeface="+mn-lt"/>
                          <a:ea typeface="+mn-ea"/>
                          <a:cs typeface="+mn-cs"/>
                        </a:rPr>
                        <a:t>2789,3</a:t>
                      </a:r>
                    </a:p>
                  </a:txBody>
                  <a:tcPr/>
                </a:tc>
                <a:tc>
                  <a:txBody>
                    <a:bodyPr/>
                    <a:lstStyle/>
                    <a:p>
                      <a:endParaRPr lang="ru-RU" sz="1000" dirty="0"/>
                    </a:p>
                  </a:txBody>
                  <a:tcPr/>
                </a:tc>
                <a:tc>
                  <a:txBody>
                    <a:bodyPr/>
                    <a:lstStyle/>
                    <a:p>
                      <a:endParaRPr lang="ru-RU" sz="1000"/>
                    </a:p>
                  </a:txBody>
                  <a:tcPr/>
                </a:tc>
              </a:tr>
              <a:tr h="412804">
                <a:tc>
                  <a:txBody>
                    <a:bodyPr/>
                    <a:lstStyle/>
                    <a:p>
                      <a:r>
                        <a:rPr kumimoji="0" lang="ru-RU" sz="1000" b="0" kern="1200" dirty="0" smtClean="0">
                          <a:solidFill>
                            <a:schemeClr val="dk1"/>
                          </a:solidFill>
                          <a:latin typeface="+mn-lt"/>
                          <a:ea typeface="+mn-ea"/>
                          <a:cs typeface="+mn-cs"/>
                        </a:rPr>
                        <a:t>6.МП"Развитие объектов коммунальной инфраструктуры в муниципальном образовании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algn="ctr"/>
                      <a:r>
                        <a:rPr lang="ru-RU" sz="1000" dirty="0" smtClean="0"/>
                        <a:t>1232,7</a:t>
                      </a:r>
                      <a:endParaRPr lang="ru-RU" sz="1000" dirty="0"/>
                    </a:p>
                  </a:txBody>
                  <a:tcPr/>
                </a:tc>
                <a:tc>
                  <a:txBody>
                    <a:bodyPr/>
                    <a:lstStyle/>
                    <a:p>
                      <a:pPr algn="ctr"/>
                      <a:r>
                        <a:rPr lang="ru-RU" sz="1000" dirty="0" smtClean="0"/>
                        <a:t>2194,5</a:t>
                      </a:r>
                      <a:endParaRPr lang="ru-RU" sz="1000" dirty="0"/>
                    </a:p>
                  </a:txBody>
                  <a:tcPr/>
                </a:tc>
                <a:tc>
                  <a:txBody>
                    <a:bodyPr/>
                    <a:lstStyle/>
                    <a:p>
                      <a:pPr algn="ctr"/>
                      <a:r>
                        <a:rPr lang="ru-RU" sz="1000" dirty="0" smtClean="0"/>
                        <a:t>1896,8</a:t>
                      </a:r>
                      <a:endParaRPr lang="ru-RU" sz="1000" dirty="0"/>
                    </a:p>
                  </a:txBody>
                  <a:tcPr/>
                </a:tc>
              </a:tr>
              <a:tr h="388748">
                <a:tc>
                  <a:txBody>
                    <a:bodyPr/>
                    <a:lstStyle/>
                    <a:p>
                      <a:r>
                        <a:rPr kumimoji="0" lang="ru-RU" sz="1000" b="0" kern="1200" dirty="0" smtClean="0">
                          <a:solidFill>
                            <a:schemeClr val="dk1"/>
                          </a:solidFill>
                          <a:latin typeface="+mn-lt"/>
                          <a:ea typeface="+mn-ea"/>
                          <a:cs typeface="+mn-cs"/>
                        </a:rPr>
                        <a:t>7.МП "Формирование комфортной городской среды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 "</a:t>
                      </a:r>
                    </a:p>
                  </a:txBody>
                  <a:tcPr/>
                </a:tc>
                <a:tc>
                  <a:txBody>
                    <a:bodyPr/>
                    <a:lstStyle/>
                    <a:p>
                      <a:pPr algn="ctr"/>
                      <a:r>
                        <a:rPr kumimoji="0" lang="ru-RU" sz="1000" b="0" kern="1200" dirty="0" smtClean="0">
                          <a:solidFill>
                            <a:schemeClr val="dk1"/>
                          </a:solidFill>
                          <a:latin typeface="+mn-lt"/>
                          <a:ea typeface="+mn-ea"/>
                          <a:cs typeface="+mn-cs"/>
                        </a:rPr>
                        <a:t>1111,1</a:t>
                      </a:r>
                    </a:p>
                  </a:txBody>
                  <a:tcPr/>
                </a:tc>
                <a:tc>
                  <a:txBody>
                    <a:bodyPr/>
                    <a:lstStyle/>
                    <a:p>
                      <a:pPr algn="ctr"/>
                      <a:r>
                        <a:rPr kumimoji="0" lang="ru-RU" sz="1000" b="0" kern="1200" dirty="0" smtClean="0">
                          <a:solidFill>
                            <a:schemeClr val="dk1"/>
                          </a:solidFill>
                          <a:latin typeface="+mn-lt"/>
                          <a:ea typeface="+mn-ea"/>
                          <a:cs typeface="+mn-cs"/>
                        </a:rPr>
                        <a:t>1400,0</a:t>
                      </a:r>
                    </a:p>
                  </a:txBody>
                  <a:tcPr/>
                </a:tc>
                <a:tc>
                  <a:txBody>
                    <a:bodyPr/>
                    <a:lstStyle/>
                    <a:p>
                      <a:pPr algn="ctr"/>
                      <a:endParaRPr kumimoji="0" lang="ru-RU" sz="1000" b="0" kern="1200" dirty="0" smtClean="0">
                        <a:solidFill>
                          <a:schemeClr val="dk1"/>
                        </a:solidFill>
                        <a:latin typeface="+mn-lt"/>
                        <a:ea typeface="+mn-ea"/>
                        <a:cs typeface="+mn-cs"/>
                      </a:endParaRPr>
                    </a:p>
                  </a:txBody>
                  <a:tcPr/>
                </a:tc>
              </a:tr>
              <a:tr h="388748">
                <a:tc>
                  <a:txBody>
                    <a:bodyPr/>
                    <a:lstStyle/>
                    <a:p>
                      <a:r>
                        <a:rPr kumimoji="0" lang="ru-RU" sz="1000" b="0" kern="1200" dirty="0" smtClean="0">
                          <a:solidFill>
                            <a:schemeClr val="dk1"/>
                          </a:solidFill>
                          <a:latin typeface="+mn-lt"/>
                          <a:ea typeface="+mn-ea"/>
                          <a:cs typeface="+mn-cs"/>
                        </a:rPr>
                        <a:t>8.МП "Благоустройство и содержание территории и объектов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16870,9</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16715,9</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16169,9</a:t>
                      </a:r>
                    </a:p>
                  </a:txBody>
                  <a:tcPr/>
                </a:tc>
              </a:tr>
              <a:tr h="388748">
                <a:tc>
                  <a:txBody>
                    <a:bodyPr/>
                    <a:lstStyle/>
                    <a:p>
                      <a:r>
                        <a:rPr kumimoji="0" lang="ru-RU" sz="1000" b="0" kern="1200" dirty="0" smtClean="0">
                          <a:solidFill>
                            <a:schemeClr val="dk1"/>
                          </a:solidFill>
                          <a:latin typeface="+mn-lt"/>
                          <a:ea typeface="+mn-ea"/>
                          <a:cs typeface="+mn-cs"/>
                        </a:rPr>
                        <a:t>9.МП"Жилищно-коммунальное хозяйство и техническое обеспечение на территории  муниципального образования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14774,5</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14852,9</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14852,9</a:t>
                      </a:r>
                    </a:p>
                  </a:txBody>
                  <a:tcPr/>
                </a:tc>
              </a:tr>
              <a:tr h="171315">
                <a:tc>
                  <a:txBody>
                    <a:bodyPr/>
                    <a:lstStyle/>
                    <a:p>
                      <a:r>
                        <a:rPr kumimoji="0" lang="ru-RU" sz="1000" b="0" kern="1200" dirty="0" smtClean="0">
                          <a:solidFill>
                            <a:schemeClr val="dk1"/>
                          </a:solidFill>
                          <a:latin typeface="+mn-lt"/>
                          <a:ea typeface="+mn-ea"/>
                          <a:cs typeface="+mn-cs"/>
                        </a:rPr>
                        <a:t>10.МП"Развитие культуры, физической культуры и массового спорта в муниципальном образовании </a:t>
                      </a:r>
                      <a:r>
                        <a:rPr kumimoji="0" lang="ru-RU" sz="1000" b="0" kern="1200" dirty="0" err="1" smtClean="0">
                          <a:solidFill>
                            <a:schemeClr val="dk1"/>
                          </a:solidFill>
                          <a:latin typeface="+mn-lt"/>
                          <a:ea typeface="+mn-ea"/>
                          <a:cs typeface="+mn-cs"/>
                        </a:rPr>
                        <a:t>Мгинское</a:t>
                      </a:r>
                      <a:r>
                        <a:rPr kumimoji="0" lang="ru-RU" sz="1000" b="0" kern="1200" dirty="0" smtClean="0">
                          <a:solidFill>
                            <a:schemeClr val="dk1"/>
                          </a:solidFill>
                          <a:latin typeface="+mn-lt"/>
                          <a:ea typeface="+mn-ea"/>
                          <a:cs typeface="+mn-cs"/>
                        </a:rPr>
                        <a:t> городское поселение Кировского муниципального района Ленинградской области"</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44691,5</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55508,00</a:t>
                      </a:r>
                    </a:p>
                  </a:txBody>
                  <a:tcPr/>
                </a:tc>
                <a:tc>
                  <a:txBody>
                    <a:bodyPr/>
                    <a:lstStyle/>
                    <a:p>
                      <a:pPr marL="0" algn="ctr" rtl="0" eaLnBrk="1" latinLnBrk="0" hangingPunct="1"/>
                      <a:r>
                        <a:rPr kumimoji="0" lang="ru-RU" sz="1000" b="0" kern="1200" dirty="0" smtClean="0">
                          <a:solidFill>
                            <a:schemeClr val="dk1"/>
                          </a:solidFill>
                          <a:latin typeface="+mn-lt"/>
                          <a:ea typeface="+mn-ea"/>
                          <a:cs typeface="+mn-cs"/>
                        </a:rPr>
                        <a:t>44639,0</a:t>
                      </a: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кругленный прямоугольник 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5" y="263187"/>
            <a:ext cx="7477051" cy="7683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1979712" y="332657"/>
            <a:ext cx="6480720" cy="369332"/>
          </a:xfrm>
          <a:prstGeom prst="rect">
            <a:avLst/>
          </a:prstGeom>
        </p:spPr>
        <p:txBody>
          <a:bodyPr wrap="square">
            <a:spAutoFit/>
          </a:bodyPr>
          <a:lstStyle/>
          <a:p>
            <a:pPr algn="ctr"/>
            <a:r>
              <a:rPr lang="ru-RU" dirty="0" smtClean="0"/>
              <a:t>АДРЕСНАЯ ИНВЕСТИЦИОННАЯ ПРОГРАММА</a:t>
            </a:r>
            <a:endParaRPr lang="ru-RU" dirty="0"/>
          </a:p>
        </p:txBody>
      </p:sp>
      <p:graphicFrame>
        <p:nvGraphicFramePr>
          <p:cNvPr id="4" name="Таблица 3"/>
          <p:cNvGraphicFramePr>
            <a:graphicFrameLocks noGrp="1"/>
          </p:cNvGraphicFramePr>
          <p:nvPr/>
        </p:nvGraphicFramePr>
        <p:xfrm>
          <a:off x="971598" y="1196752"/>
          <a:ext cx="7632851" cy="5238913"/>
        </p:xfrm>
        <a:graphic>
          <a:graphicData uri="http://schemas.openxmlformats.org/drawingml/2006/table">
            <a:tbl>
              <a:tblPr/>
              <a:tblGrid>
                <a:gridCol w="1802005"/>
                <a:gridCol w="1462986"/>
                <a:gridCol w="540180"/>
                <a:gridCol w="540180"/>
                <a:gridCol w="540180"/>
                <a:gridCol w="455776"/>
                <a:gridCol w="535959"/>
                <a:gridCol w="461402"/>
                <a:gridCol w="416389"/>
                <a:gridCol w="438897"/>
                <a:gridCol w="438897"/>
              </a:tblGrid>
              <a:tr h="360332">
                <a:tc rowSpan="4">
                  <a:txBody>
                    <a:bodyPr/>
                    <a:lstStyle/>
                    <a:p>
                      <a:pPr algn="ctr" fontAlgn="ctr"/>
                      <a:r>
                        <a:rPr lang="ru-RU" sz="800" b="1" i="0" u="none" strike="noStrike" dirty="0">
                          <a:latin typeface="Times New Roman"/>
                        </a:rPr>
                        <a:t>Наименование муниципальной программы, структурного элемента</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800" b="1" i="0" u="none" strike="noStrike">
                          <a:latin typeface="Times New Roman"/>
                        </a:rPr>
                        <a:t>Наименование объектов, видов работ</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9">
                  <a:txBody>
                    <a:bodyPr/>
                    <a:lstStyle/>
                    <a:p>
                      <a:pPr algn="ctr" fontAlgn="ctr"/>
                      <a:r>
                        <a:rPr lang="ru-RU" sz="600" b="1" i="0" u="none" strike="noStrike">
                          <a:latin typeface="Times New Roman"/>
                        </a:rPr>
                        <a:t>Сумма</a:t>
                      </a:r>
                      <a:br>
                        <a:rPr lang="ru-RU" sz="600" b="1" i="0" u="none" strike="noStrike">
                          <a:latin typeface="Times New Roman"/>
                        </a:rPr>
                      </a:br>
                      <a:r>
                        <a:rPr lang="ru-RU" sz="600" b="1" i="0" u="none" strike="noStrike">
                          <a:latin typeface="Times New Roman"/>
                        </a:rPr>
                        <a:t>(тысяч рублей)</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8096">
                <a:tc vMerge="1">
                  <a:txBody>
                    <a:bodyPr/>
                    <a:lstStyle/>
                    <a:p>
                      <a:endParaRPr lang="ru-RU"/>
                    </a:p>
                  </a:txBody>
                  <a:tcPr/>
                </a:tc>
                <a:tc vMerge="1">
                  <a:txBody>
                    <a:bodyPr/>
                    <a:lstStyle/>
                    <a:p>
                      <a:endParaRPr lang="ru-RU"/>
                    </a:p>
                  </a:txBody>
                  <a:tcPr/>
                </a:tc>
                <a:tc gridSpan="3">
                  <a:txBody>
                    <a:bodyPr/>
                    <a:lstStyle/>
                    <a:p>
                      <a:pPr algn="ctr" fontAlgn="ctr"/>
                      <a:r>
                        <a:rPr lang="ru-RU" sz="800" b="1" i="0" u="none" strike="noStrike">
                          <a:latin typeface="Times New Roman"/>
                        </a:rPr>
                        <a:t>2023 год</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ctr"/>
                      <a:r>
                        <a:rPr lang="ru-RU" sz="800" b="1" i="0" u="none" strike="noStrike">
                          <a:latin typeface="Times New Roman"/>
                        </a:rPr>
                        <a:t>2024 год</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ctr"/>
                      <a:r>
                        <a:rPr lang="ru-RU" sz="800" b="1" i="0" u="none" strike="noStrike">
                          <a:latin typeface="Times New Roman"/>
                        </a:rPr>
                        <a:t>2025 год</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98735">
                <a:tc vMerge="1">
                  <a:txBody>
                    <a:bodyPr/>
                    <a:lstStyle/>
                    <a:p>
                      <a:endParaRPr lang="ru-RU"/>
                    </a:p>
                  </a:txBody>
                  <a:tcPr/>
                </a:tc>
                <a:tc vMerge="1">
                  <a:txBody>
                    <a:bodyPr/>
                    <a:lstStyle/>
                    <a:p>
                      <a:endParaRPr lang="ru-RU"/>
                    </a:p>
                  </a:txBody>
                  <a:tcPr/>
                </a:tc>
                <a:tc rowSpan="2">
                  <a:txBody>
                    <a:bodyPr/>
                    <a:lstStyle/>
                    <a:p>
                      <a:pPr algn="ctr" fontAlgn="ctr"/>
                      <a:r>
                        <a:rPr lang="ru-RU" sz="800" b="1" i="0" u="none" strike="noStrike">
                          <a:latin typeface="Times New Roman"/>
                        </a:rPr>
                        <a:t>Всего</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latin typeface="Times New Roman"/>
                        </a:rPr>
                        <a:t>в том числе:</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ctr"/>
                      <a:r>
                        <a:rPr lang="ru-RU" sz="800" b="1" i="0" u="none" strike="noStrike">
                          <a:latin typeface="Times New Roman"/>
                        </a:rPr>
                        <a:t>Всего</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latin typeface="Times New Roman"/>
                        </a:rPr>
                        <a:t>в том числе:</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ctr"/>
                      <a:r>
                        <a:rPr lang="ru-RU" sz="800" b="1" i="0" u="none" strike="noStrike">
                          <a:latin typeface="Times New Roman"/>
                        </a:rPr>
                        <a:t>Всего</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800" b="0" i="0" u="none" strike="noStrike">
                          <a:latin typeface="Times New Roman"/>
                        </a:rPr>
                        <a:t>в том числе:</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32572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0" i="0" u="none" strike="noStrike">
                          <a:latin typeface="Times New Roman"/>
                        </a:rPr>
                        <a:t>средства областного бюджета</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средства местного бюджета</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ctr"/>
                      <a:r>
                        <a:rPr lang="ru-RU" sz="800" b="0" i="0" u="none" strike="noStrike">
                          <a:latin typeface="Times New Roman"/>
                        </a:rPr>
                        <a:t>средства областного бюджета</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средства местного бюджета</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ctr"/>
                      <a:r>
                        <a:rPr lang="ru-RU" sz="800" b="0" i="0" u="none" strike="noStrike">
                          <a:latin typeface="Times New Roman"/>
                        </a:rPr>
                        <a:t>средства областного бюджета</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средства местного бюджета</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890">
                <a:tc>
                  <a:txBody>
                    <a:bodyPr/>
                    <a:lstStyle/>
                    <a:p>
                      <a:pPr algn="ctr" fontAlgn="ctr"/>
                      <a:r>
                        <a:rPr lang="ru-RU" sz="800" b="0" i="1" u="none" strike="noStrike" dirty="0">
                          <a:latin typeface="Times New Roman"/>
                        </a:rPr>
                        <a:t>1</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2</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3</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4</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5</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6</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7</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8</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9</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10</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11</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444">
                <a:tc>
                  <a:txBody>
                    <a:bodyPr/>
                    <a:lstStyle/>
                    <a:p>
                      <a:pPr algn="l" fontAlgn="ctr"/>
                      <a:r>
                        <a:rPr lang="ru-RU" sz="800" b="1" i="0" u="none" strike="noStrike" dirty="0">
                          <a:latin typeface="Times New Roman"/>
                        </a:rPr>
                        <a:t>Всего по программам</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331,1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331,1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550,5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550,5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5271">
                <a:tc>
                  <a:txBody>
                    <a:bodyPr/>
                    <a:lstStyle/>
                    <a:p>
                      <a:pPr algn="l" fontAlgn="ctr"/>
                      <a:r>
                        <a:rPr lang="ru-RU" sz="800" b="1" i="0" u="none" strike="noStrike">
                          <a:solidFill>
                            <a:srgbClr val="000000"/>
                          </a:solidFill>
                          <a:latin typeface="Times New Roman"/>
                        </a:rPr>
                        <a:t>Муниципальная программа "Переселение граждан из аварийного жилищного фонда на территории муниципального образования Мгинское городское поселение Кировского муниципального района Ленинградской области"</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 </a:t>
                      </a:r>
                    </a:p>
                  </a:txBody>
                  <a:tcPr marL="3389" marR="3389" marT="3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50,5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50,5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635">
                <a:tc>
                  <a:txBody>
                    <a:bodyPr/>
                    <a:lstStyle/>
                    <a:p>
                      <a:pPr algn="l" fontAlgn="ctr"/>
                      <a:r>
                        <a:rPr lang="ru-RU" sz="800" b="0" i="0" u="none" strike="noStrike">
                          <a:solidFill>
                            <a:srgbClr val="000000"/>
                          </a:solidFill>
                          <a:latin typeface="Times New Roman"/>
                        </a:rPr>
                        <a:t>Федеральный проект "Обеспечение устойчивого сокращения непригодного для проживания жилищного фонда"</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Обеспечение устойчивого сокращения непригодного для проживания жилого фонда</a:t>
                      </a:r>
                    </a:p>
                  </a:txBody>
                  <a:tcPr marL="3389" marR="3389" marT="3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50,5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50,5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655">
                <a:tc>
                  <a:txBody>
                    <a:bodyPr/>
                    <a:lstStyle/>
                    <a:p>
                      <a:pPr algn="l" fontAlgn="b"/>
                      <a:r>
                        <a:rPr lang="ru-RU" sz="800" b="1" i="0" u="none" strike="noStrike">
                          <a:latin typeface="Times New Roman"/>
                        </a:rPr>
                        <a:t>Муниципальная программа "Содержание и развитие автомобильных дорог общего пользования местного значения в границах населенных пунктов муниципального образования Мгинское городское поселение Кировского муниципального района Ленинградской области" </a:t>
                      </a:r>
                    </a:p>
                  </a:txBody>
                  <a:tcPr marL="3389" marR="3389" marT="3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 </a:t>
                      </a:r>
                    </a:p>
                  </a:txBody>
                  <a:tcPr marL="3389" marR="3389" marT="3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331,1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331,1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0447">
                <a:tc>
                  <a:txBody>
                    <a:bodyPr/>
                    <a:lstStyle/>
                    <a:p>
                      <a:pPr algn="l" fontAlgn="ctr"/>
                      <a:r>
                        <a:rPr lang="ru-RU" sz="800" b="0" i="0" u="none" strike="noStrike">
                          <a:solidFill>
                            <a:srgbClr val="000000"/>
                          </a:solidFill>
                          <a:latin typeface="Times New Roman"/>
                        </a:rPr>
                        <a:t>Комплекс процессных мероприятий "Улучшение жилищных условий отдельных категорий граждан и выполнение государственных обязательств по обеспечению жильем отдельных категорий граждан"</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Проектирование и строительство объектов инженерной и транспортной инфраструктуры на земельных участках, предоставленных бесплатно гражданам</a:t>
                      </a:r>
                    </a:p>
                  </a:txBody>
                  <a:tcPr marL="3389" marR="3389" marT="33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331,1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331,1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325">
                <a:tc>
                  <a:txBody>
                    <a:bodyPr/>
                    <a:lstStyle/>
                    <a:p>
                      <a:pPr algn="l" fontAlgn="ctr"/>
                      <a:r>
                        <a:rPr lang="ru-RU" sz="800" b="1" i="0" u="none" strike="noStrike">
                          <a:latin typeface="Times New Roman"/>
                        </a:rPr>
                        <a:t>Всего по адресной инвестиционной программе</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331,1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331,1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550,5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550,5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latin typeface="Times New Roman"/>
                        </a:rPr>
                        <a:t>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latin typeface="Times New Roman"/>
                        </a:rPr>
                        <a:t>500,0  </a:t>
                      </a:r>
                    </a:p>
                  </a:txBody>
                  <a:tcPr marL="3389" marR="3389" marT="3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2023 </a:t>
              </a:r>
              <a:r>
                <a:rPr lang="ru-RU" sz="2000" dirty="0"/>
                <a:t>году</a:t>
              </a:r>
            </a:p>
          </p:txBody>
        </p:sp>
      </p:grpSp>
      <p:graphicFrame>
        <p:nvGraphicFramePr>
          <p:cNvPr id="3" name="Object 18"/>
          <p:cNvGraphicFramePr>
            <a:graphicFrameLocks noChangeAspect="1"/>
          </p:cNvGraphicFramePr>
          <p:nvPr>
            <p:extLst>
              <p:ext uri="{D42A27DB-BD31-4B8C-83A1-F6EECF244321}">
                <p14:modId xmlns="" xmlns:p14="http://schemas.microsoft.com/office/powerpoint/2010/main" val="1704832664"/>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smtClean="0">
                <a:latin typeface="Arial" charset="0"/>
              </a:rPr>
              <a:t>%</a:t>
            </a:r>
            <a:endParaRPr lang="ru-RU" sz="16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95536" y="332648"/>
          <a:ext cx="8424936" cy="5917579"/>
        </p:xfrm>
        <a:graphic>
          <a:graphicData uri="http://schemas.openxmlformats.org/drawingml/2006/table">
            <a:tbl>
              <a:tblPr/>
              <a:tblGrid>
                <a:gridCol w="4705819"/>
                <a:gridCol w="552990"/>
                <a:gridCol w="542144"/>
                <a:gridCol w="986705"/>
                <a:gridCol w="748159"/>
                <a:gridCol w="889119"/>
              </a:tblGrid>
              <a:tr h="203467">
                <a:tc>
                  <a:txBody>
                    <a:bodyPr/>
                    <a:lstStyle/>
                    <a:p>
                      <a:pPr algn="ctr" fontAlgn="ctr"/>
                      <a:r>
                        <a:rPr lang="ru-RU" sz="800" b="0" i="0" u="none" strike="noStrike" dirty="0">
                          <a:latin typeface="Times New Roman"/>
                        </a:rPr>
                        <a:t>Наименование раздела и подраздела</a:t>
                      </a:r>
                    </a:p>
                  </a:txBody>
                  <a:tcPr marL="3283" marR="3283" marT="328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Код раздела</a:t>
                      </a:r>
                    </a:p>
                  </a:txBody>
                  <a:tcPr marL="3283" marR="3283" marT="328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Код подраздела</a:t>
                      </a:r>
                    </a:p>
                  </a:txBody>
                  <a:tcPr marL="3283" marR="3283" marT="328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2023 год сумма в (тысяч рублей)</a:t>
                      </a:r>
                    </a:p>
                  </a:txBody>
                  <a:tcPr marL="3283" marR="3283" marT="328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2024 год сумма в (тысяч рублей)</a:t>
                      </a:r>
                    </a:p>
                  </a:txBody>
                  <a:tcPr marL="3283" marR="3283" marT="328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2025 год сумма в (тысяч рублей)</a:t>
                      </a:r>
                    </a:p>
                  </a:txBody>
                  <a:tcPr marL="3283" marR="3283" marT="328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11921">
                <a:tc>
                  <a:txBody>
                    <a:bodyPr/>
                    <a:lstStyle/>
                    <a:p>
                      <a:pPr algn="l" fontAlgn="b"/>
                      <a:r>
                        <a:rPr lang="ru-RU" sz="800" b="1" i="0" u="none" strike="noStrike">
                          <a:latin typeface="Times New Roman"/>
                        </a:rPr>
                        <a:t>Общегосударственные вопросы</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0100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27 243,4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26 723,9</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26 723,9</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15232">
                <a:tc>
                  <a:txBody>
                    <a:bodyPr/>
                    <a:lstStyle/>
                    <a:p>
                      <a:pPr algn="l" fontAlgn="b"/>
                      <a:r>
                        <a:rPr lang="ru-RU" sz="800" b="0" i="0" u="none" strike="noStrike">
                          <a:latin typeface="Times New Roman"/>
                        </a:rPr>
                        <a:t>Функционирование высшего должностного лица субъекта Российской Федерации и муниципального образования</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0102</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2 228,9</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2 353,5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2 353,5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5232">
                <a:tc>
                  <a:txBody>
                    <a:bodyPr/>
                    <a:lstStyle/>
                    <a:p>
                      <a:pPr algn="l" fontAlgn="b"/>
                      <a:r>
                        <a:rPr lang="ru-RU" sz="800" b="0" i="0" u="none" strike="noStrike">
                          <a:latin typeface="Times New Roman"/>
                        </a:rPr>
                        <a:t>Функционирование законодательных (представительных) органов государственной власти и местного самоуправления</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dirty="0">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0103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1 445,5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1 392,4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1 392,4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22848">
                <a:tc>
                  <a:txBody>
                    <a:bodyPr/>
                    <a:lstStyle/>
                    <a:p>
                      <a:pPr algn="l" fontAlgn="b"/>
                      <a:r>
                        <a:rPr lang="ru-RU" sz="800" b="0" i="0" u="none" strike="noStrike" dirty="0">
                          <a:latin typeface="Times New Roman"/>
                        </a:rPr>
                        <a:t>Функционирование Правительства Российской Федерации, высших органов исполнительной власти субъектов Российской Федерации, местных администраций</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0104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18 703,4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19 351,6</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19 351,6</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5232">
                <a:tc>
                  <a:txBody>
                    <a:bodyPr/>
                    <a:lstStyle/>
                    <a:p>
                      <a:pPr algn="l" fontAlgn="b"/>
                      <a:r>
                        <a:rPr lang="ru-RU" sz="800" b="0" i="0" u="none" strike="noStrike">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0106</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413,3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Резервные фонды</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0111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1 000,0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1 000,0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1 000,0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Другие общегосударственные вопросы</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0113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3 452,3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2 626,4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2 626,4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1" i="0" u="none" strike="noStrike">
                          <a:latin typeface="Times New Roman"/>
                        </a:rPr>
                        <a:t>Национальная оборона</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0200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599,1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619,8</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Мобилизационная и вневойсковая подготовка</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0203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599,1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619,8</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15232">
                <a:tc>
                  <a:txBody>
                    <a:bodyPr/>
                    <a:lstStyle/>
                    <a:p>
                      <a:pPr algn="l" fontAlgn="b"/>
                      <a:r>
                        <a:rPr lang="ru-RU" sz="800" b="1" i="0" u="none" strike="noStrike">
                          <a:latin typeface="Times New Roman"/>
                        </a:rPr>
                        <a:t>Национальная безопасность и правоохранительная деятельность</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0300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1 185,3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3 780,0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9 380,0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Гражданская оборона</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0309</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120,0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2 820,0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8 420,0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5232">
                <a:tc>
                  <a:txBody>
                    <a:bodyPr/>
                    <a:lstStyle/>
                    <a:p>
                      <a:pPr algn="l" fontAlgn="b"/>
                      <a:r>
                        <a:rPr lang="ru-RU" sz="800" b="0" i="0" u="none" strike="noStrike">
                          <a:latin typeface="Times New Roman"/>
                        </a:rPr>
                        <a:t>Защита населения и территории от чрезвычайных ситуаций природного и техногенного характера, пожарная безопасность</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0310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965,3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860,0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860,0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15232">
                <a:tc>
                  <a:txBody>
                    <a:bodyPr/>
                    <a:lstStyle/>
                    <a:p>
                      <a:pPr algn="l" fontAlgn="b"/>
                      <a:r>
                        <a:rPr lang="ru-RU" sz="800" b="0" i="0" u="none" strike="noStrike">
                          <a:latin typeface="Times New Roman"/>
                        </a:rPr>
                        <a:t>Другие вопросы в области национальной безопасности и правоохранительной деятельности</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0314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1" i="0" u="none" strike="noStrike">
                          <a:latin typeface="Times New Roman"/>
                        </a:rPr>
                        <a:t>Национальная экономика</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0400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18 605,3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13 801,1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14 151,1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Дорожное хозяйство (дорожные фонды)</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0409</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17 305,3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12 501,1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12 851,1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Другие вопросы в области национальной экономики</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0412</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1 300,0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1 300,0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1 300,0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1" i="0" u="none" strike="noStrike">
                          <a:latin typeface="Times New Roman"/>
                        </a:rPr>
                        <a:t>Жилищно-коммунальное хозяйство</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0500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42 620,6</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38 693,5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40 945,3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0" i="0" u="none" strike="noStrike">
                          <a:latin typeface="Times New Roman"/>
                        </a:rPr>
                        <a:t>Жилищное хозяйство</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0501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4 099,7</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4 050,2</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3 999,7</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8898">
                <a:tc>
                  <a:txBody>
                    <a:bodyPr/>
                    <a:lstStyle/>
                    <a:p>
                      <a:pPr algn="l" fontAlgn="b"/>
                      <a:r>
                        <a:rPr lang="ru-RU" sz="800" b="0" i="0" u="none" strike="noStrike">
                          <a:latin typeface="Times New Roman"/>
                        </a:rPr>
                        <a:t>Коммунальное хозяйство</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0502</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5 253,7</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2 594,5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6 296,8</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8898">
                <a:tc>
                  <a:txBody>
                    <a:bodyPr/>
                    <a:lstStyle/>
                    <a:p>
                      <a:pPr algn="l" fontAlgn="b"/>
                      <a:r>
                        <a:rPr lang="ru-RU" sz="800" b="0" i="0" u="none" strike="noStrike">
                          <a:latin typeface="Times New Roman"/>
                        </a:rPr>
                        <a:t>Благоустройство</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0503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18 492,7</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17 195,9</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15 795,9</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Другие вопросы в области жилищно-коммунального хозяйства</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0505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14 774,5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14 852,9</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14 852,9</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1" i="0" u="none" strike="noStrike">
                          <a:latin typeface="Times New Roman"/>
                        </a:rPr>
                        <a:t>Охрана окружающей среды</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0600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1 050,0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504,0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Другие вопросы в области охраны окружающей среды</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0605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1 050,0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504,0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1" i="0" u="none" strike="noStrike">
                          <a:latin typeface="Times New Roman"/>
                        </a:rPr>
                        <a:t>Образование</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0700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219,4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80,0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80,0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232">
                <a:tc>
                  <a:txBody>
                    <a:bodyPr/>
                    <a:lstStyle/>
                    <a:p>
                      <a:pPr algn="l" fontAlgn="b"/>
                      <a:r>
                        <a:rPr lang="ru-RU" sz="800" b="0" i="0" u="none" strike="noStrike">
                          <a:latin typeface="Times New Roman"/>
                        </a:rPr>
                        <a:t>Профессиональная подготовка, переподготовка и повышение квалификации</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0705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50,0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80,0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80,0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Молодежная политика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0707</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169,4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1" i="0" u="none" strike="noStrike">
                          <a:latin typeface="Times New Roman"/>
                        </a:rPr>
                        <a:t>Культура, кинематография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0800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44 523,5</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55 108,0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44 239,3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0" i="0" u="none" strike="noStrike">
                          <a:latin typeface="Times New Roman"/>
                        </a:rPr>
                        <a:t>Культура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0801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42 322,8</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52 938,3</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ru-RU" sz="800" b="0" i="0" u="none" strike="noStrike">
                          <a:latin typeface="Times New Roman"/>
                        </a:rPr>
                        <a:t>42 057,6</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07617">
                <a:tc>
                  <a:txBody>
                    <a:bodyPr/>
                    <a:lstStyle/>
                    <a:p>
                      <a:pPr algn="l" fontAlgn="b"/>
                      <a:r>
                        <a:rPr lang="ru-RU" sz="800" b="0" i="0" u="none" strike="noStrike">
                          <a:latin typeface="Times New Roman"/>
                        </a:rPr>
                        <a:t>Другие вопросы в области культуры, кинематографии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0804</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2 200,7</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2 169,7</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2 181,7</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1" i="0" u="none" strike="noStrike">
                          <a:latin typeface="Times New Roman"/>
                        </a:rPr>
                        <a:t>Социальная политика</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3 224,0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3 411,8</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3 411,8</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0" i="0" u="none" strike="noStrike">
                          <a:latin typeface="Times New Roman"/>
                        </a:rPr>
                        <a:t>Пенсионное обеспечение</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1001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3 224,0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3 411,8</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3 411,8</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1" i="0" u="none" strike="noStrike">
                          <a:latin typeface="Times New Roman"/>
                        </a:rPr>
                        <a:t>Физическая культура и спорт</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1100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318,0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400,0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400,0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617">
                <a:tc>
                  <a:txBody>
                    <a:bodyPr/>
                    <a:lstStyle/>
                    <a:p>
                      <a:pPr algn="l" fontAlgn="b"/>
                      <a:r>
                        <a:rPr lang="ru-RU" sz="800" b="0" i="0" u="none" strike="noStrike">
                          <a:latin typeface="Times New Roman"/>
                        </a:rPr>
                        <a:t>Массовый  спорт</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800" b="0" i="0" u="none" strike="noStrike">
                          <a:latin typeface="Times New Roman"/>
                        </a:rPr>
                        <a:t>1102</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800" b="0" i="0" u="none" strike="noStrike">
                          <a:latin typeface="Times New Roman"/>
                        </a:rPr>
                        <a:t>318,0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800" b="0" i="0" u="none" strike="noStrike">
                          <a:latin typeface="Times New Roman"/>
                        </a:rPr>
                        <a:t>400,0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ru-RU" sz="800" b="0" i="0" u="none" strike="noStrike">
                          <a:latin typeface="Times New Roman"/>
                        </a:rPr>
                        <a:t>400,0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07617">
                <a:tc>
                  <a:txBody>
                    <a:bodyPr/>
                    <a:lstStyle/>
                    <a:p>
                      <a:pPr algn="l" fontAlgn="b"/>
                      <a:r>
                        <a:rPr lang="ru-RU" sz="800" b="1" i="0" u="none" strike="noStrike">
                          <a:latin typeface="Times New Roman"/>
                        </a:rPr>
                        <a:t>Обслуживание государственного и муниципального долга</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1300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200,0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7285">
                <a:tc>
                  <a:txBody>
                    <a:bodyPr/>
                    <a:lstStyle/>
                    <a:p>
                      <a:pPr algn="l" fontAlgn="b"/>
                      <a:r>
                        <a:rPr lang="ru-RU" sz="800" b="0" i="0" u="none" strike="noStrike">
                          <a:latin typeface="Times New Roman"/>
                        </a:rPr>
                        <a:t>Обслуживание государственного внутреннего и муниципального долга</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1301</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200,0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0" i="0" u="none" strike="noStrike">
                          <a:latin typeface="Times New Roman"/>
                        </a:rPr>
                        <a:t>0,0</a:t>
                      </a:r>
                    </a:p>
                  </a:txBody>
                  <a:tcPr marL="3283" marR="3283" marT="32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467">
                <a:tc>
                  <a:txBody>
                    <a:bodyPr/>
                    <a:lstStyle/>
                    <a:p>
                      <a:pPr algn="l" fontAlgn="b"/>
                      <a:r>
                        <a:rPr lang="ru-RU" sz="800" b="1" i="0" u="none" strike="noStrike" dirty="0">
                          <a:latin typeface="Times New Roman"/>
                        </a:rPr>
                        <a:t>Всего расходов</a:t>
                      </a:r>
                    </a:p>
                  </a:txBody>
                  <a:tcPr marL="3283" marR="3283" marT="3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 </a:t>
                      </a:r>
                    </a:p>
                  </a:txBody>
                  <a:tcPr marL="3283" marR="3283" marT="3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138 738,6</a:t>
                      </a:r>
                    </a:p>
                  </a:txBody>
                  <a:tcPr marL="3283" marR="3283" marT="3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1" i="0" u="none" strike="noStrike">
                          <a:latin typeface="Times New Roman"/>
                        </a:rPr>
                        <a:t>143 668,1</a:t>
                      </a:r>
                    </a:p>
                  </a:txBody>
                  <a:tcPr marL="3283" marR="3283" marT="3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800" b="1" i="0" u="none" strike="noStrike" dirty="0">
                          <a:latin typeface="Times New Roman"/>
                        </a:rPr>
                        <a:t>139 835,4</a:t>
                      </a:r>
                    </a:p>
                  </a:txBody>
                  <a:tcPr marL="3283" marR="3283" marT="328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10090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208912" cy="4339650"/>
          </a:xfrm>
          <a:prstGeom prst="rect">
            <a:avLst/>
          </a:prstGeom>
        </p:spPr>
        <p:txBody>
          <a:bodyPr wrap="square">
            <a:spAutoFit/>
          </a:bodyPr>
          <a:lstStyle/>
          <a:p>
            <a:r>
              <a:rPr lang="ru-RU" sz="1200" dirty="0" smtClean="0"/>
              <a:t>А      Администратор доходов бюджета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 - контроль за правильностью исчисления, - полнотой и своевременностью уплаты, - начисление, - учет, - взыскание, - принятие решений о возврате (зачете) излишне уплаченных (взысканных) платежей, пеней и штрафов по ним, являющихся доходами бюджетов бюджетной системы РФ.  </a:t>
            </a:r>
          </a:p>
          <a:p>
            <a:r>
              <a:rPr lang="ru-RU" sz="1200" dirty="0" smtClean="0"/>
              <a:t>         Администратор источников финансирования дефицита бюджета 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smtClean="0"/>
              <a:t>ая</a:t>
            </a:r>
            <a:r>
              <a:rPr lang="ru-RU" sz="1200" dirty="0" smtClean="0"/>
              <a:t>) право осуществлять операции с источниками финансирования дефицита бюджета. </a:t>
            </a:r>
          </a:p>
          <a:p>
            <a:r>
              <a:rPr lang="ru-RU" sz="1200" dirty="0" smtClean="0"/>
              <a:t>Б       Бюджет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a:t>
            </a:r>
          </a:p>
          <a:p>
            <a:r>
              <a:rPr lang="ru-RU" sz="1200" dirty="0" smtClean="0"/>
              <a:t>           Бюджет государственного внебюджетного фонда 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 Бюджетами государственных внебюджетных фондов Российской Федерации являются: - бюджет Пенсионного фонда Российской Федерации; - бюджет Фонда социального страхования Российской Федерации; - бюджет Федерального фонда обязательного медицинского страхования. Бюджетами территориальных государственных внебюджетных фондов являются бюджеты территориальных фондов обязательного медицинского страхования.</a:t>
            </a:r>
          </a:p>
          <a:p>
            <a:r>
              <a:rPr lang="ru-RU" sz="1200" dirty="0" smtClean="0"/>
              <a:t>         Бюджет консолидированный Свод бюджетов бюджетной системы Российской Федерации на соответствующей территории (за исключением бюджетов государственных внебюджетных фондов). Консолидированным может быть бюджет на местном уровне (свод бюджета муниципального образования и бюджетов входящих в него поселений), региональном (свод бюджета субъекта Российской Федерации и бюджетов входящих в него муниципальных образований), федеральном (свод всех бюджетов бюджетной системы Российской Федерации).</a:t>
            </a:r>
            <a:endParaRPr lang="ru-RU" sz="1200" dirty="0"/>
          </a:p>
        </p:txBody>
      </p:sp>
      <p:sp>
        <p:nvSpPr>
          <p:cNvPr id="3" name="Прямоугольник 2"/>
          <p:cNvSpPr/>
          <p:nvPr/>
        </p:nvSpPr>
        <p:spPr>
          <a:xfrm>
            <a:off x="3894730" y="116632"/>
            <a:ext cx="2549477" cy="369332"/>
          </a:xfrm>
          <a:prstGeom prst="rect">
            <a:avLst/>
          </a:prstGeom>
        </p:spPr>
        <p:txBody>
          <a:bodyPr wrap="square">
            <a:spAutoFit/>
          </a:bodyPr>
          <a:lstStyle/>
          <a:p>
            <a:r>
              <a:rPr lang="ru-RU" dirty="0" smtClean="0"/>
              <a:t>ГЛОССАРИЙ</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92696"/>
            <a:ext cx="7848872" cy="5632311"/>
          </a:xfrm>
          <a:prstGeom prst="rect">
            <a:avLst/>
          </a:prstGeom>
        </p:spPr>
        <p:txBody>
          <a:bodyPr wrap="square">
            <a:spAutoFit/>
          </a:bodyPr>
          <a:lstStyle/>
          <a:p>
            <a:r>
              <a:rPr lang="ru-RU" sz="1200" dirty="0" smtClean="0"/>
              <a:t>            Бюджет муниципального образования Фонд денежных средств, предназначенный для финансирования функций, отнесенных к ведению местного самоуправления. Основной финансовый документ муниципального образования, поселения на текущий год, принимаемый представительным органом местного самоуправления.   </a:t>
            </a:r>
          </a:p>
          <a:p>
            <a:r>
              <a:rPr lang="ru-RU" sz="1200" dirty="0" smtClean="0"/>
              <a:t>            Бюджетная классификация 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 </a:t>
            </a:r>
          </a:p>
          <a:p>
            <a:r>
              <a:rPr lang="ru-RU" sz="1200" dirty="0" smtClean="0"/>
              <a:t>             Бюджетная роспись Документ, который составляется и ведется: - Главным распорядителем бюджетных средств - в целях исполнения бюджета в части расходов; -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r>
              <a:rPr lang="ru-RU" sz="1200" dirty="0" smtClean="0"/>
              <a:t>             Бюджетная система Российской Федерации Совокупность всех бюджетов в РФ: федерального, региональных, местных, государственных внебюджетных фондов. </a:t>
            </a:r>
          </a:p>
          <a:p>
            <a:r>
              <a:rPr lang="ru-RU" sz="1200" dirty="0" smtClean="0"/>
              <a:t>             Бюджетная смета 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a:t>
            </a:r>
          </a:p>
          <a:p>
            <a:r>
              <a:rPr lang="ru-RU" sz="1200" dirty="0" smtClean="0"/>
              <a:t>             Бюджетное обязательство Расходное обязательство, подлежащие исполнению в соответствующем финансовом году.</a:t>
            </a:r>
          </a:p>
          <a:p>
            <a:r>
              <a:rPr lang="ru-RU" sz="1200" dirty="0" smtClean="0"/>
              <a:t>              Бюджетные ассигнования Предельные объемы денежных средств, предусмотренные в соответствующем финансовом году для исполнения бюджетных обязательств. </a:t>
            </a:r>
          </a:p>
          <a:p>
            <a:r>
              <a:rPr lang="ru-RU" sz="1200" dirty="0" smtClean="0"/>
              <a:t>              Бюджетные инвестиции Средства бюджета, направленные на приобретение, модернизацию государственного (муниципального) имущества. </a:t>
            </a:r>
          </a:p>
          <a:p>
            <a:r>
              <a:rPr lang="ru-RU" sz="1200" dirty="0" smtClean="0"/>
              <a:t>              Бюджетный процесс 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p>
          <a:p>
            <a:r>
              <a:rPr lang="ru-RU" sz="1200" dirty="0" smtClean="0"/>
              <a:t>              Бюджет субъекта Российской Федерации 1.Фонд денежных средств субъекта РФ. Бюджет субъекта РФ может быть: - собственно бюджет региона - фонд денежных средств, предназначенный для финансирования функций, отнесенных к предметам ведения субъекта РФ; - консолидированный - включает в себя бюджет региона и бюджеты муниципальных образований, входящих в состав данного региона. 2.2. Основной финансовый документ региона на текущий финансовый год, имеющий силу закона.</a:t>
            </a:r>
          </a:p>
          <a:p>
            <a:r>
              <a:rPr lang="ru-RU" sz="1200" dirty="0" smtClean="0"/>
              <a:t>              Бюджет федеральный 1. Фонд денежных средств, предназначенный для финансирования функций, отнесенных к предметам ведения государства. 2. Основной финансовый документ страны на текущий финансовый год, имеющий силу закона.</a:t>
            </a:r>
            <a:endParaRPr lang="ru-RU"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920880" cy="6186309"/>
          </a:xfrm>
          <a:prstGeom prst="rect">
            <a:avLst/>
          </a:prstGeom>
        </p:spPr>
        <p:txBody>
          <a:bodyPr wrap="square">
            <a:spAutoFit/>
          </a:bodyPr>
          <a:lstStyle/>
          <a:p>
            <a:r>
              <a:rPr lang="ru-RU" sz="1200" dirty="0" smtClean="0"/>
              <a:t>В            Ведомственная структура расходов бюджета 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r>
              <a:rPr lang="ru-RU" sz="1200" dirty="0" smtClean="0"/>
              <a:t>               Внешний долг Долг, выраженный в иностранной валюте. В объем внешнего долга не включается долг субъектов РФ и муниципальных образований перед Российской Федерацией, выраженный в иностранной валюте.   </a:t>
            </a:r>
          </a:p>
          <a:p>
            <a:r>
              <a:rPr lang="ru-RU" sz="1200" dirty="0" smtClean="0"/>
              <a:t>               Внутренний долг 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200" dirty="0" smtClean="0"/>
              <a:t> Г            Главный администратор доходов бюджета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 </a:t>
            </a:r>
          </a:p>
          <a:p>
            <a:r>
              <a:rPr lang="ru-RU" sz="1200" dirty="0" smtClean="0"/>
              <a:t>               Главный администратор источников финансирования дефицита бюджета 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smtClean="0"/>
              <a:t>ая</a:t>
            </a:r>
            <a:r>
              <a:rPr lang="ru-RU" sz="1200" dirty="0" smtClean="0"/>
              <a:t>) в своем ведении администраторов источников финансирования дефицита бюджета. </a:t>
            </a:r>
          </a:p>
          <a:p>
            <a:r>
              <a:rPr lang="ru-RU" sz="1200" dirty="0" smtClean="0"/>
              <a:t>               Главный распорядитель бюджетных средств (ГРБС) 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r>
              <a:rPr lang="ru-RU" sz="1200" dirty="0" smtClean="0"/>
              <a:t>                Государственная или муниципальная гарантия Вид 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a:t>
            </a:r>
          </a:p>
          <a:p>
            <a:r>
              <a:rPr lang="ru-RU" sz="1200" dirty="0" smtClean="0"/>
              <a:t>               Государственная программа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 </a:t>
            </a:r>
          </a:p>
          <a:p>
            <a:r>
              <a:rPr lang="ru-RU" sz="1200" dirty="0" smtClean="0"/>
              <a:t>              Государственное (муниципальное) задание Документ, содержащий требования к составу, качеству, объему, условиям, порядку и результатам оказания государственных (муниципальных) услуг (выполнения работ).</a:t>
            </a:r>
          </a:p>
          <a:p>
            <a:r>
              <a:rPr lang="ru-RU" sz="1200" dirty="0" smtClean="0"/>
              <a:t>              Государственные (муниципальные) услуги (работы)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a:t>
            </a:r>
          </a:p>
          <a:p>
            <a:r>
              <a:rPr lang="ru-RU" sz="1200" dirty="0" smtClean="0"/>
              <a:t>               Государственный или муниципальный долг Обязательства публично-правового образования по полученным кредитам, выпущенным ценным бумагам, предоставленным гарантиям перед третьими лицами. </a:t>
            </a:r>
          </a:p>
          <a:p>
            <a:r>
              <a:rPr lang="ru-RU" sz="1200" dirty="0" smtClean="0"/>
              <a:t>               Государственная программа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 </a:t>
            </a:r>
            <a:endParaRPr lang="ru-RU"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1"/>
            <a:ext cx="8208912" cy="6740307"/>
          </a:xfrm>
          <a:prstGeom prst="rect">
            <a:avLst/>
          </a:prstGeom>
        </p:spPr>
        <p:txBody>
          <a:bodyPr wrap="square">
            <a:spAutoFit/>
          </a:bodyPr>
          <a:lstStyle/>
          <a:p>
            <a:r>
              <a:rPr lang="ru-RU" sz="1200" dirty="0" smtClean="0"/>
              <a:t>Д          Дефицит бюджета Превышение расходов бюджета над его доходами. </a:t>
            </a:r>
          </a:p>
          <a:p>
            <a:r>
              <a:rPr lang="ru-RU" sz="1200" dirty="0" smtClean="0"/>
              <a:t>             Дотации 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200" dirty="0" smtClean="0"/>
              <a:t>             Доходы бюджета Поступающие от населения, организаций, учреждений в бюджет денежные средства в виде: -налогов; - неналоговых поступлений (пошлины, доходы от продажи имущества, штрафы и т.п.); -безвозмездных поступлений; - доходов от предпринимательской деятельности бюджетных организаций. Кредиты, доходы от выпуска ценных бумаг, полученные государством (органами местного самоуправления), не включаются в состав доходов.</a:t>
            </a:r>
          </a:p>
          <a:p>
            <a:r>
              <a:rPr lang="ru-RU" sz="1200" dirty="0" smtClean="0"/>
              <a:t> Е           Единый счет бюджета Счет (совокупность счетов), открытый (открытых) Федеральному казначейству в учреждении Центрального банка РФ отдельно по каждому бюджету бюджетной системы РФ для осуществления операций по кассовым поступлениям в бюджет и кассовым выплатам из бюджета.</a:t>
            </a:r>
          </a:p>
          <a:p>
            <a:r>
              <a:rPr lang="ru-RU" sz="1200" dirty="0" smtClean="0"/>
              <a:t> И         Источники финансирования дефицита бюджета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 </a:t>
            </a:r>
          </a:p>
          <a:p>
            <a:r>
              <a:rPr lang="ru-RU" sz="1200" dirty="0" smtClean="0"/>
              <a:t>К          Казенное учреждение Государственное (муниципальное)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 Л Лимиты бюджетных обязательств Объем прав (в денежном выражении) по принятию и исполнению казенным учреждением бюджетных обязательств в текущем финансовом году и плановом периоде. </a:t>
            </a:r>
          </a:p>
          <a:p>
            <a:r>
              <a:rPr lang="ru-RU" sz="1200" dirty="0" smtClean="0"/>
              <a:t>М         Межбюджетные отношения Взаимоотношения между публично-правовыми образованиями по вопросам осуществления бюджетного процесса. </a:t>
            </a:r>
          </a:p>
          <a:p>
            <a:r>
              <a:rPr lang="ru-RU" sz="1200" dirty="0" smtClean="0"/>
              <a:t>             Межбюджетные трансферты Средства, предоставляемые одним бюджетом бюджетной системы РФ другому бюджету. Н </a:t>
            </a:r>
            <a:r>
              <a:rPr lang="ru-RU" sz="1200" dirty="0" err="1" smtClean="0"/>
              <a:t>Непрограммные</a:t>
            </a:r>
            <a:r>
              <a:rPr lang="ru-RU" sz="1200" dirty="0" smtClean="0"/>
              <a:t> расходы Расходные обязательства, не включенные в государственные программы. </a:t>
            </a:r>
          </a:p>
          <a:p>
            <a:r>
              <a:rPr lang="ru-RU" sz="1200" dirty="0" smtClean="0"/>
              <a:t>О           Обоснование бюджетных ассигнований Документ, содержащий информацию о бюджетных средствах в очередном финансовом году (очередном финансовом году и плановом периоде). </a:t>
            </a:r>
          </a:p>
          <a:p>
            <a:r>
              <a:rPr lang="ru-RU" sz="1200" dirty="0" smtClean="0"/>
              <a:t>              Отчетный финансовый год Год, предшествующий текущему финансовому году. </a:t>
            </a:r>
          </a:p>
          <a:p>
            <a:r>
              <a:rPr lang="ru-RU" sz="1200" dirty="0" smtClean="0"/>
              <a:t>              Очередной финансовый год Год, следующий за текущим финансовым годом. </a:t>
            </a:r>
          </a:p>
          <a:p>
            <a:r>
              <a:rPr lang="ru-RU" sz="1200" dirty="0" smtClean="0"/>
              <a:t>П            Плановый период Два финансовых года, следующие за очередным финансовым годом. </a:t>
            </a:r>
          </a:p>
          <a:p>
            <a:r>
              <a:rPr lang="ru-RU" sz="1200" dirty="0" smtClean="0"/>
              <a:t>              Получатель бюджетных средств (ПБС) Орган 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r>
              <a:rPr lang="ru-RU" sz="1200" dirty="0" smtClean="0"/>
              <a:t>              </a:t>
            </a:r>
            <a:r>
              <a:rPr lang="ru-RU" sz="1200" dirty="0" err="1" smtClean="0"/>
              <a:t>Профицит</a:t>
            </a:r>
            <a:r>
              <a:rPr lang="ru-RU" sz="1200" dirty="0" smtClean="0"/>
              <a:t> бюджета Превышение доходов бюджета над его расходами. </a:t>
            </a:r>
          </a:p>
          <a:p>
            <a:r>
              <a:rPr lang="ru-RU" sz="1200" dirty="0" smtClean="0"/>
              <a:t>              Публично-правовое образование Российская Федерация (федеральное государство) в целом; - Субъекты РФ - республики, края, области, города федерального подчинения, автономные области, автономные округа; Муниципальные образования. </a:t>
            </a:r>
          </a:p>
          <a:p>
            <a:r>
              <a:rPr lang="ru-RU" sz="1200" dirty="0" smtClean="0"/>
              <a:t>              Публичные обязательства Обязательства 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endParaRPr lang="ru-RU"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568952" cy="3970318"/>
          </a:xfrm>
          <a:prstGeom prst="rect">
            <a:avLst/>
          </a:prstGeom>
        </p:spPr>
        <p:txBody>
          <a:bodyPr wrap="square">
            <a:spAutoFit/>
          </a:bodyPr>
          <a:lstStyle/>
          <a:p>
            <a:r>
              <a:rPr lang="ru-RU" sz="1200" dirty="0" smtClean="0"/>
              <a:t>Р        Распорядитель бюджетных средств (РБС) Орган 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1200" dirty="0" err="1" smtClean="0"/>
              <a:t>ое</a:t>
            </a:r>
            <a:r>
              <a:rPr lang="ru-RU" sz="1200" dirty="0" smtClean="0"/>
              <a:t>) правом распределять полученные средства бюджета между подведомственными распорядителями и получателями бюджетных средств. </a:t>
            </a:r>
          </a:p>
          <a:p>
            <a:r>
              <a:rPr lang="ru-RU" sz="1200" dirty="0" smtClean="0"/>
              <a:t>          Расходное обязательство Обязанность 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 </a:t>
            </a:r>
          </a:p>
          <a:p>
            <a:r>
              <a:rPr lang="ru-RU" sz="1200" dirty="0" smtClean="0"/>
              <a:t>          Расходы бюджета Выплачиваемые из бюджета денежные средства. Реальный дефицит Объем 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 </a:t>
            </a:r>
          </a:p>
          <a:p>
            <a:r>
              <a:rPr lang="ru-RU" sz="1200" dirty="0" smtClean="0"/>
              <a:t> С       Сводная бюджетная роспись Документ, который составляется и ведется финансовым органом (</a:t>
            </a:r>
            <a:r>
              <a:rPr lang="ru-RU" sz="1200" dirty="0" err="1" smtClean="0"/>
              <a:t>органом</a:t>
            </a:r>
            <a:r>
              <a:rPr lang="ru-RU" sz="1200" dirty="0" smtClean="0"/>
              <a:t>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r>
              <a:rPr lang="ru-RU" sz="1200" dirty="0" smtClean="0"/>
              <a:t> Т       Текущий финансовый год Год, в котором осуществляется исполнение бюджета, составление и рассмотрение проекта бюджета на очередной финансовый год и плановый период.</a:t>
            </a:r>
          </a:p>
          <a:p>
            <a:r>
              <a:rPr lang="ru-RU" sz="1200" dirty="0" smtClean="0"/>
              <a:t> У       Участники бюджетного процесса 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200" dirty="0" smtClean="0"/>
              <a:t> Ф       Финансовый орган На федеральном уровне - Министерство финансов Российской Федерации. На уровне субъекта РФ - органы исполнительной власти субъектов РФ, осуществляющие составление и организацию исполнения бюджетов субъектов РФ (министерства финансов, департаменты финансов, управления финансов и др.). На местном уровне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endParaRPr lang="ru-RU"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cstate="print"/>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317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92748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16342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524295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cstate="print"/>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454456"/>
            <a:ext cx="3571875" cy="3662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МО </a:t>
            </a:r>
            <a:r>
              <a:rPr lang="ru-RU" altLang="ru-RU" i="1" dirty="0" err="1" smtClean="0"/>
              <a:t>Мгинское</a:t>
            </a:r>
            <a:r>
              <a:rPr lang="ru-RU" altLang="ru-RU" i="1" dirty="0" smtClean="0"/>
              <a:t> городское поселение</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8"/>
          <p:cNvSpPr>
            <a:spLocks noChangeArrowheads="1"/>
          </p:cNvSpPr>
          <p:nvPr/>
        </p:nvSpPr>
        <p:spPr bwMode="auto">
          <a:xfrm>
            <a:off x="1422131" y="-248453"/>
            <a:ext cx="629973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1400" b="1" dirty="0" smtClean="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Общая информация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 муниципальном образовании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Скругленный прямоугольник 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1150" y="116632"/>
            <a:ext cx="8832850" cy="854075"/>
          </a:xfrm>
          <a:prstGeom prst="rect">
            <a:avLst/>
          </a:prstGeom>
          <a:noFill/>
          <a:extLst>
            <a:ext uri="{909E8E84-426E-40DD-AFC4-6F175D3DCCD1}">
              <a14:hiddenFill xmlns="" xmlns:a14="http://schemas.microsoft.com/office/drawing/2010/main">
                <a:solidFill>
                  <a:srgbClr val="FFFFFF"/>
                </a:solidFill>
              </a14:hiddenFill>
            </a:ext>
          </a:extLst>
        </p:spPr>
      </p:pic>
      <p:sp>
        <p:nvSpPr>
          <p:cNvPr id="1033" name="Rectangle 9"/>
          <p:cNvSpPr>
            <a:spLocks noChangeArrowheads="1"/>
          </p:cNvSpPr>
          <p:nvPr/>
        </p:nvSpPr>
        <p:spPr bwMode="auto">
          <a:xfrm>
            <a:off x="0" y="156746"/>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Общая информация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 муниципальном образовании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323528" y="1238313"/>
            <a:ext cx="856895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Администрация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осуществляет свою деятельность на основании Конституции Российской Федерации, федеральных законов, областных законов, Устава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Положения об администрации муниципального образования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Мгинское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городское поселение, указов Президента Российской Федерации.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Рисунок 16" descr="карта 2"/>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79512" y="2420888"/>
            <a:ext cx="3479165" cy="3265805"/>
          </a:xfrm>
          <a:prstGeom prst="rect">
            <a:avLst/>
          </a:prstGeom>
          <a:noFill/>
          <a:ln>
            <a:noFill/>
          </a:ln>
        </p:spPr>
      </p:pic>
      <p:sp>
        <p:nvSpPr>
          <p:cNvPr id="1035" name="Rectangle 11"/>
          <p:cNvSpPr>
            <a:spLocks noChangeArrowheads="1"/>
          </p:cNvSpPr>
          <p:nvPr/>
        </p:nvSpPr>
        <p:spPr bwMode="auto">
          <a:xfrm>
            <a:off x="3635896" y="2706073"/>
            <a:ext cx="4248472"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Площадь территории муниципального образования 75</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250 Га, что составляет одну третью часть</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территории Кировского муниципального района Ленинградской области. В состав земель поселения входят земли в границах поселения, независимо от форм собственности и целевого назначения.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Прямоугольник 18"/>
          <p:cNvSpPr/>
          <p:nvPr/>
        </p:nvSpPr>
        <p:spPr>
          <a:xfrm>
            <a:off x="3707904" y="4293096"/>
            <a:ext cx="3672408" cy="1815882"/>
          </a:xfrm>
          <a:prstGeom prst="rect">
            <a:avLst/>
          </a:prstGeom>
        </p:spPr>
        <p:txBody>
          <a:bodyPr wrap="square">
            <a:spAutoFit/>
          </a:bodyPr>
          <a:lstStyle/>
          <a:p>
            <a:r>
              <a:rPr lang="ru-RU" sz="1400" dirty="0" smtClean="0">
                <a:latin typeface="Arial" pitchFamily="34" charset="0"/>
                <a:ea typeface="Times New Roman" pitchFamily="18" charset="0"/>
                <a:cs typeface="Arial" pitchFamily="34" charset="0"/>
              </a:rPr>
              <a:t>Земли муниципального образования </a:t>
            </a:r>
            <a:r>
              <a:rPr lang="ru-RU" sz="1400" dirty="0" err="1" smtClean="0">
                <a:latin typeface="Arial" pitchFamily="34" charset="0"/>
                <a:ea typeface="Times New Roman" pitchFamily="18" charset="0"/>
                <a:cs typeface="Arial" pitchFamily="34" charset="0"/>
              </a:rPr>
              <a:t>Мгинское</a:t>
            </a:r>
            <a:r>
              <a:rPr lang="ru-RU" sz="1400" dirty="0" smtClean="0">
                <a:latin typeface="Arial" pitchFamily="34" charset="0"/>
                <a:ea typeface="Times New Roman" pitchFamily="18" charset="0"/>
                <a:cs typeface="Arial" pitchFamily="34" charset="0"/>
              </a:rPr>
              <a:t> городское поселение граничат с Кировским, </a:t>
            </a:r>
            <a:r>
              <a:rPr lang="ru-RU" sz="1400" dirty="0" err="1" smtClean="0">
                <a:latin typeface="Arial" pitchFamily="34" charset="0"/>
                <a:ea typeface="Times New Roman" pitchFamily="18" charset="0"/>
                <a:cs typeface="Arial" pitchFamily="34" charset="0"/>
              </a:rPr>
              <a:t>Отрадненским</a:t>
            </a:r>
            <a:r>
              <a:rPr lang="ru-RU" sz="1400" dirty="0" smtClean="0">
                <a:latin typeface="Arial" pitchFamily="34" charset="0"/>
                <a:ea typeface="Times New Roman" pitchFamily="18" charset="0"/>
                <a:cs typeface="Arial" pitchFamily="34" charset="0"/>
              </a:rPr>
              <a:t>, Павловским, </a:t>
            </a:r>
            <a:r>
              <a:rPr lang="ru-RU" sz="1400" dirty="0" err="1" smtClean="0">
                <a:latin typeface="Arial" pitchFamily="34" charset="0"/>
                <a:ea typeface="Times New Roman" pitchFamily="18" charset="0"/>
                <a:cs typeface="Arial" pitchFamily="34" charset="0"/>
              </a:rPr>
              <a:t>Приладожским</a:t>
            </a:r>
            <a:r>
              <a:rPr lang="ru-RU" sz="1400" dirty="0" smtClean="0">
                <a:latin typeface="Arial" pitchFamily="34" charset="0"/>
                <a:ea typeface="Times New Roman" pitchFamily="18" charset="0"/>
                <a:cs typeface="Arial" pitchFamily="34" charset="0"/>
              </a:rPr>
              <a:t> и </a:t>
            </a:r>
            <a:r>
              <a:rPr lang="ru-RU" sz="1400" dirty="0" err="1" smtClean="0">
                <a:latin typeface="Arial" pitchFamily="34" charset="0"/>
                <a:ea typeface="Times New Roman" pitchFamily="18" charset="0"/>
                <a:cs typeface="Arial" pitchFamily="34" charset="0"/>
              </a:rPr>
              <a:t>Назиевским</a:t>
            </a:r>
            <a:r>
              <a:rPr lang="ru-RU" sz="1400" dirty="0" smtClean="0">
                <a:latin typeface="Arial" pitchFamily="34" charset="0"/>
                <a:ea typeface="Times New Roman" pitchFamily="18" charset="0"/>
                <a:cs typeface="Arial" pitchFamily="34" charset="0"/>
              </a:rPr>
              <a:t> городскими поселениями, с Путиловским сельским поселением, с </a:t>
            </a:r>
            <a:r>
              <a:rPr lang="ru-RU" sz="1400" dirty="0" err="1" smtClean="0">
                <a:latin typeface="Arial" pitchFamily="34" charset="0"/>
                <a:ea typeface="Times New Roman" pitchFamily="18" charset="0"/>
                <a:cs typeface="Arial" pitchFamily="34" charset="0"/>
              </a:rPr>
              <a:t>Киришским</a:t>
            </a:r>
            <a:r>
              <a:rPr lang="ru-RU" sz="1400" dirty="0" smtClean="0">
                <a:latin typeface="Arial" pitchFamily="34" charset="0"/>
                <a:ea typeface="Times New Roman" pitchFamily="18" charset="0"/>
                <a:cs typeface="Arial" pitchFamily="34" charset="0"/>
              </a:rPr>
              <a:t> и </a:t>
            </a:r>
            <a:r>
              <a:rPr lang="ru-RU" sz="1400" dirty="0" err="1" smtClean="0">
                <a:latin typeface="Arial" pitchFamily="34" charset="0"/>
                <a:ea typeface="Times New Roman" pitchFamily="18" charset="0"/>
                <a:cs typeface="Arial" pitchFamily="34" charset="0"/>
              </a:rPr>
              <a:t>Тосненским</a:t>
            </a:r>
            <a:r>
              <a:rPr lang="ru-RU" sz="1400" dirty="0" smtClean="0">
                <a:latin typeface="Arial" pitchFamily="34" charset="0"/>
                <a:ea typeface="Times New Roman" pitchFamily="18" charset="0"/>
                <a:cs typeface="Arial" pitchFamily="34" charset="0"/>
              </a:rPr>
              <a:t> муниципальными районами Ленинградской области.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5522</TotalTime>
  <Words>3588</Words>
  <Application>Microsoft Office PowerPoint</Application>
  <PresentationFormat>Экран (4:3)</PresentationFormat>
  <Paragraphs>702</Paragraphs>
  <Slides>24</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Начальная</vt:lpstr>
      <vt:lpstr>МО Мгинское городское поселение Кировского муниципального района Ленинградской области на 2023 год и на плановый период2024 и 2025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Наталья</cp:lastModifiedBy>
  <cp:revision>375</cp:revision>
  <dcterms:created xsi:type="dcterms:W3CDTF">2013-11-12T07:49:12Z</dcterms:created>
  <dcterms:modified xsi:type="dcterms:W3CDTF">2023-03-14T12:22:05Z</dcterms:modified>
</cp:coreProperties>
</file>